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70" r:id="rId5"/>
    <p:sldId id="271" r:id="rId6"/>
    <p:sldId id="274" r:id="rId7"/>
    <p:sldId id="258" r:id="rId8"/>
    <p:sldId id="259" r:id="rId9"/>
    <p:sldId id="260" r:id="rId10"/>
    <p:sldId id="261" r:id="rId11"/>
    <p:sldId id="269" r:id="rId12"/>
    <p:sldId id="273" r:id="rId13"/>
    <p:sldId id="267" r:id="rId14"/>
    <p:sldId id="275" r:id="rId15"/>
    <p:sldId id="276" r:id="rId16"/>
    <p:sldId id="272" r:id="rId17"/>
    <p:sldId id="268" r:id="rId18"/>
  </p:sldIdLst>
  <p:sldSz cx="9144000" cy="5143500" type="screen16x9"/>
  <p:notesSz cx="6858000" cy="9144000"/>
  <p:embeddedFontLst>
    <p:embeddedFont>
      <p:font typeface="Lato" panose="020B0604020202020204" charset="-94"/>
      <p:regular r:id="rId20"/>
      <p:bold r:id="rId21"/>
    </p:embeddedFont>
    <p:embeddedFont>
      <p:font typeface="Playfair Display" panose="020B0604020202020204" charset="-94"/>
      <p:regular r:id="rId22"/>
      <p:bold r:id="rId23"/>
      <p:italic r:id="rId24"/>
      <p:boldItalic r:id="rId25"/>
    </p:embeddedFont>
    <p:embeddedFont>
      <p:font typeface="Amatic SC" panose="020B0604020202020204" charset="-79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9192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4147c6098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4147c6098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4147c6098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4147c6098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4147c609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4147c6098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4147c6098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4147c6098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4147c609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4147c609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4147c609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4147c609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147c609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147c609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4147c6098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4147c6098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ckreview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freepik.com/premium-vector/woman-ticking-off-tasks-checklist-illustration_7661023.htm" TargetMode="External"/><Relationship Id="rId4" Type="http://schemas.openxmlformats.org/officeDocument/2006/relationships/hyperlink" Target="https://www.deviantar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5000">
                <a:latin typeface="Amatic SC"/>
                <a:ea typeface="Amatic SC"/>
                <a:cs typeface="Amatic SC"/>
                <a:sym typeface="Amatic SC"/>
              </a:rPr>
              <a:t>GELECEĞİ PLANLAMA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5" name="Google Shape;105;p25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dirty="0" smtClean="0">
                <a:latin typeface="Amatic SC"/>
                <a:ea typeface="Amatic SC"/>
                <a:cs typeface="Amatic SC"/>
                <a:sym typeface="Amatic SC"/>
              </a:rPr>
              <a:t>İNÖNÜ </a:t>
            </a:r>
            <a:r>
              <a:rPr lang="tr-TR" sz="2200" dirty="0" err="1" smtClean="0">
                <a:latin typeface="Amatic SC"/>
                <a:ea typeface="Amatic SC"/>
                <a:cs typeface="Amatic SC"/>
                <a:sym typeface="Amatic SC"/>
              </a:rPr>
              <a:t>OrtaOKULU</a:t>
            </a:r>
            <a:endParaRPr lang="tr-TR" sz="2200"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latin typeface="Amatic SC" charset="-79"/>
                <a:cs typeface="Amatic SC" charset="-79"/>
              </a:rPr>
              <a:t>KİŞİLİK ÖZELLİKLERİ</a:t>
            </a:r>
            <a:endParaRPr lang="tr-TR" sz="4400" dirty="0">
              <a:latin typeface="Amatic SC" charset="-79"/>
              <a:cs typeface="Amatic SC" charset="-79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tr-TR" dirty="0" smtClean="0"/>
              <a:t>           </a:t>
            </a:r>
            <a:r>
              <a:rPr lang="tr-TR" sz="24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MESLEK SEÇİMİ KİŞİLİĞİN BİR İFADESİDİR. </a:t>
            </a:r>
          </a:p>
          <a:p>
            <a:pPr marL="114300" indent="0" algn="ctr">
              <a:buNone/>
            </a:pPr>
            <a:r>
              <a:rPr lang="tr-TR" sz="24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           HER MESLEĞİN KENDİNE HAS GEREKTİRDİĞİ BAZI KİŞİLİK ÖZELLİKLERİ VARDIR. MESLEKLERİ    İNCELEYEREK BUNLARIN SİZE UYGUN OLUP OLMADIĞINI DEĞERLENDİRMEK ÇOK ÖNEMLİDİR.</a:t>
            </a:r>
          </a:p>
          <a:p>
            <a:pPr marL="114300" indent="0" algn="ctr">
              <a:buNone/>
            </a:pPr>
            <a:r>
              <a:rPr lang="tr-TR" sz="2400" b="1" u="sng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MESLEĞİMİZİ UZUN YILLAR YAPTIĞIMIZ İÇİN KİŞİLİĞİMİZE UYGUNLUĞU </a:t>
            </a:r>
            <a:r>
              <a:rPr lang="tr-TR" sz="2400" b="1" u="sng" dirty="0">
                <a:solidFill>
                  <a:schemeClr val="accent2"/>
                </a:solidFill>
                <a:latin typeface="Amatic SC" charset="-79"/>
                <a:cs typeface="Amatic SC" charset="-79"/>
              </a:rPr>
              <a:t>MESLEK SEÇİMİNİN EN ÖNEMLİ KRİTERLERİNDEN </a:t>
            </a:r>
            <a:r>
              <a:rPr lang="tr-TR" sz="2400" b="1" u="sng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BİRİSİDİR.</a:t>
            </a:r>
            <a:endParaRPr lang="tr-TR" sz="2400" b="1" u="sng" dirty="0">
              <a:solidFill>
                <a:schemeClr val="accent2"/>
              </a:solidFill>
              <a:latin typeface="Amatic SC" charset="-79"/>
              <a:cs typeface="Amatic SC" charset="-79"/>
            </a:endParaRPr>
          </a:p>
        </p:txBody>
      </p:sp>
      <p:sp>
        <p:nvSpPr>
          <p:cNvPr id="4" name="Şimşek İşareti 3"/>
          <p:cNvSpPr/>
          <p:nvPr/>
        </p:nvSpPr>
        <p:spPr>
          <a:xfrm>
            <a:off x="2824158" y="1252535"/>
            <a:ext cx="219075" cy="2952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Şimşek İşareti 4"/>
          <p:cNvSpPr/>
          <p:nvPr/>
        </p:nvSpPr>
        <p:spPr>
          <a:xfrm>
            <a:off x="519111" y="2547936"/>
            <a:ext cx="219075" cy="2952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Şimşek İşareti 5"/>
          <p:cNvSpPr/>
          <p:nvPr/>
        </p:nvSpPr>
        <p:spPr>
          <a:xfrm>
            <a:off x="1000124" y="1695447"/>
            <a:ext cx="219075" cy="2952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Users\user\Desktop\yeni\slayt resimleri\who-i-joe-looks-mirror-sees-nobody-reflection-s-existential-question-61108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49" y="3419475"/>
            <a:ext cx="1264449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1700" y="257176"/>
            <a:ext cx="8520600" cy="590550"/>
          </a:xfrm>
        </p:spPr>
        <p:txBody>
          <a:bodyPr/>
          <a:lstStyle/>
          <a:p>
            <a:pPr algn="ctr"/>
            <a:r>
              <a:rPr lang="tr-TR" sz="4400" dirty="0">
                <a:latin typeface="Amatic SC" charset="-79"/>
                <a:cs typeface="Amatic SC" charset="-79"/>
              </a:rPr>
              <a:t>yetenek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tr-TR" sz="2000" b="1" dirty="0" smtClean="0">
              <a:solidFill>
                <a:schemeClr val="accent2"/>
              </a:solidFill>
              <a:latin typeface="Amatic SC" charset="-79"/>
              <a:cs typeface="Amatic SC" charset="-79"/>
            </a:endParaRPr>
          </a:p>
          <a:p>
            <a:pPr marL="114300" indent="0" algn="ctr">
              <a:buNone/>
            </a:pPr>
            <a:endParaRPr lang="tr-TR" sz="2000" b="1" dirty="0" smtClean="0">
              <a:solidFill>
                <a:schemeClr val="accent2"/>
              </a:solidFill>
              <a:latin typeface="Amatic SC" charset="-79"/>
              <a:cs typeface="Amatic SC" charset="-79"/>
            </a:endParaRPr>
          </a:p>
          <a:p>
            <a:pPr marL="114300" indent="0" algn="ctr">
              <a:buNone/>
            </a:pPr>
            <a:endParaRPr lang="tr-TR" sz="2000" b="1" dirty="0">
              <a:solidFill>
                <a:schemeClr val="accent2"/>
              </a:solidFill>
              <a:latin typeface="Amatic SC" charset="-79"/>
              <a:cs typeface="Amatic SC" charset="-79"/>
            </a:endParaRPr>
          </a:p>
          <a:p>
            <a:pPr marL="114300" indent="0" algn="ctr">
              <a:buNone/>
            </a:pPr>
            <a:endParaRPr lang="tr-TR" sz="2000" b="1" dirty="0" smtClean="0">
              <a:solidFill>
                <a:schemeClr val="accent2"/>
              </a:solidFill>
              <a:latin typeface="Amatic SC" charset="-79"/>
              <a:cs typeface="Amatic SC" charset="-79"/>
            </a:endParaRPr>
          </a:p>
          <a:p>
            <a:pPr marL="114300" indent="0" algn="ctr"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BAŞARIYI ETKİLEYEN BİRÇOK FAKTÖR OLABİLİR. ANCAK </a:t>
            </a:r>
            <a:r>
              <a:rPr lang="tr-TR" sz="2000" b="1" u="sng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YETENEK</a:t>
            </a:r>
            <a:r>
              <a:rPr lang="tr-TR" sz="20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 BU FAKTÖRLERİN EN ÖNEMLİSİDİR</a:t>
            </a:r>
          </a:p>
          <a:p>
            <a:pPr marL="114300" indent="0" algn="ctr">
              <a:buNone/>
            </a:pPr>
            <a:endParaRPr lang="tr-TR" sz="2000" b="1" dirty="0" smtClean="0">
              <a:solidFill>
                <a:schemeClr val="accent2"/>
              </a:solidFill>
              <a:latin typeface="Amatic SC" charset="-79"/>
              <a:cs typeface="Amatic SC" charset="-79"/>
            </a:endParaRPr>
          </a:p>
          <a:p>
            <a:pPr marL="114300" indent="0" algn="ctr"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YETENEKLİ OLDUĞUNUZ ALANLARDA ÇALIŞIRSANIZ DAHA BAŞARILI OLURSUNUZ. </a:t>
            </a:r>
          </a:p>
          <a:p>
            <a:pPr marL="114300" indent="0" algn="ctr">
              <a:buNone/>
            </a:pPr>
            <a:endParaRPr lang="tr-TR" sz="2000" b="1" dirty="0" smtClean="0">
              <a:solidFill>
                <a:schemeClr val="accent2"/>
              </a:solidFill>
              <a:latin typeface="Amatic SC" charset="-79"/>
              <a:cs typeface="Amatic SC" charset="-79"/>
            </a:endParaRPr>
          </a:p>
          <a:p>
            <a:pPr marL="114300" lvl="0" indent="0" algn="ctr">
              <a:buNone/>
            </a:pPr>
            <a:r>
              <a:rPr lang="tr-TR" sz="2000" b="1" dirty="0">
                <a:solidFill>
                  <a:schemeClr val="accent2"/>
                </a:solidFill>
                <a:latin typeface="Amatic SC" charset="-79"/>
                <a:cs typeface="Amatic SC" charset="-79"/>
              </a:rPr>
              <a:t>BİR ALANDAKİ YETENEĞİNİZİ YANİ ÖĞRENME GÜCÜNÜZÜ TANIMANIZIN EN KOLAY YOLU O GÜNE KADAR HANGİ DERSLERİNİZDE DAHA </a:t>
            </a:r>
            <a:r>
              <a:rPr lang="tr-TR" sz="2000" b="1" u="sng" dirty="0">
                <a:solidFill>
                  <a:schemeClr val="accent2"/>
                </a:solidFill>
                <a:latin typeface="Amatic SC" charset="-79"/>
                <a:cs typeface="Amatic SC" charset="-79"/>
              </a:rPr>
              <a:t>BAŞARILI</a:t>
            </a:r>
            <a:r>
              <a:rPr lang="tr-TR" sz="2000" b="1" dirty="0">
                <a:solidFill>
                  <a:schemeClr val="accent2"/>
                </a:solidFill>
                <a:latin typeface="Amatic SC" charset="-79"/>
                <a:cs typeface="Amatic SC" charset="-79"/>
              </a:rPr>
              <a:t> OLDUĞUNUZA BAKMANIZDIR.</a:t>
            </a:r>
          </a:p>
          <a:p>
            <a:pPr marL="114300" indent="0" algn="ctr">
              <a:buNone/>
            </a:pPr>
            <a:endParaRPr lang="tr-TR" sz="2000" b="1" dirty="0" smtClean="0">
              <a:solidFill>
                <a:schemeClr val="accent2"/>
              </a:solidFill>
              <a:latin typeface="Amatic SC" charset="-79"/>
              <a:cs typeface="Amatic SC" charset="-79"/>
            </a:endParaRPr>
          </a:p>
          <a:p>
            <a:pPr marL="114300" indent="0" algn="ctr">
              <a:buNone/>
            </a:pPr>
            <a:endParaRPr lang="tr-TR" sz="2000" b="1" dirty="0" smtClean="0">
              <a:solidFill>
                <a:schemeClr val="accent2"/>
              </a:solidFill>
              <a:latin typeface="Amatic SC" charset="-79"/>
              <a:cs typeface="Amatic SC" charset="-79"/>
            </a:endParaRPr>
          </a:p>
        </p:txBody>
      </p:sp>
      <p:pic>
        <p:nvPicPr>
          <p:cNvPr id="3074" name="Picture 2" descr="C:\Users\user\Desktop\yeni\slayt resimleri\885296_warning_512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271712"/>
            <a:ext cx="762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yeni\slayt resimleri\43-438420_these-activities-develop-creativity-and-artistic-talents-ext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00137"/>
            <a:ext cx="1419224" cy="1247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üneş 3"/>
          <p:cNvSpPr/>
          <p:nvPr/>
        </p:nvSpPr>
        <p:spPr>
          <a:xfrm>
            <a:off x="866775" y="2590800"/>
            <a:ext cx="409575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üneş 6"/>
          <p:cNvSpPr/>
          <p:nvPr/>
        </p:nvSpPr>
        <p:spPr>
          <a:xfrm>
            <a:off x="390525" y="4000500"/>
            <a:ext cx="409575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Güneş 7"/>
          <p:cNvSpPr/>
          <p:nvPr/>
        </p:nvSpPr>
        <p:spPr>
          <a:xfrm>
            <a:off x="1390650" y="3276600"/>
            <a:ext cx="409575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1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>
            <a:spLocks noGrp="1"/>
          </p:cNvSpPr>
          <p:nvPr>
            <p:ph type="title"/>
          </p:nvPr>
        </p:nvSpPr>
        <p:spPr>
          <a:xfrm>
            <a:off x="283125" y="209550"/>
            <a:ext cx="8520600" cy="65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tr-TR" sz="4400" dirty="0" smtClean="0">
                <a:latin typeface="Amatic SC" charset="-79"/>
                <a:cs typeface="Amatic SC" charset="-79"/>
              </a:rPr>
              <a:t>İLGİ</a:t>
            </a:r>
            <a:endParaRPr sz="4400" dirty="0">
              <a:latin typeface="Amatic SC" charset="-79"/>
              <a:cs typeface="Amatic SC" charset="-79"/>
            </a:endParaRPr>
          </a:p>
        </p:txBody>
      </p:sp>
      <p:sp>
        <p:nvSpPr>
          <p:cNvPr id="176" name="Google Shape;176;p36"/>
          <p:cNvSpPr txBox="1">
            <a:spLocks noGrp="1"/>
          </p:cNvSpPr>
          <p:nvPr>
            <p:ph type="body" idx="1"/>
          </p:nvPr>
        </p:nvSpPr>
        <p:spPr>
          <a:xfrm>
            <a:off x="311700" y="1200150"/>
            <a:ext cx="8520600" cy="3368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HERHANGİ BİR ZORLAMA ALTINDA OLMADAN YA DA SİZE BİR ÖDÜL VAAT EDİLMEDİĞİ HALDE KENDİLİĞİNDEN BAZI FAALİYETLERE GİRİŞİYOR VE BUNDAN DOYUM SAĞLIYORSANIZ O TÜR FAALİYETLERE KARŞI İLGİNİZ VARDIR.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İLGİLERİNİZİ EN İYİ TANIYABİLECEK OLAN SİZLER VE AİLERİNİZDİR.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YETENEĞİNİZ VE İLGİNİZ OLDUĞU ALANLARA YÖNELDİĞİNİZDE BAŞARILI VE MUTLU OLMA İHTİMALİNİZ ARTAR.</a:t>
            </a:r>
          </a:p>
          <a:p>
            <a:pPr marL="0" lvl="0" indent="0" algn="ctr">
              <a:spcAft>
                <a:spcPts val="1600"/>
              </a:spcAft>
              <a:buNone/>
            </a:pPr>
            <a:endParaRPr lang="tr-TR" sz="2000" b="1" dirty="0">
              <a:solidFill>
                <a:schemeClr val="accent2"/>
              </a:solidFill>
              <a:latin typeface="Amatic SC" charset="-79"/>
              <a:cs typeface="Amatic SC" charset="-79"/>
            </a:endParaRPr>
          </a:p>
        </p:txBody>
      </p:sp>
      <p:sp>
        <p:nvSpPr>
          <p:cNvPr id="2" name="Bulut 1"/>
          <p:cNvSpPr/>
          <p:nvPr/>
        </p:nvSpPr>
        <p:spPr>
          <a:xfrm>
            <a:off x="152393" y="1295400"/>
            <a:ext cx="542925" cy="342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ulut 5"/>
          <p:cNvSpPr/>
          <p:nvPr/>
        </p:nvSpPr>
        <p:spPr>
          <a:xfrm>
            <a:off x="214309" y="2743200"/>
            <a:ext cx="542925" cy="342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Bulut 6"/>
          <p:cNvSpPr/>
          <p:nvPr/>
        </p:nvSpPr>
        <p:spPr>
          <a:xfrm>
            <a:off x="1633534" y="2190750"/>
            <a:ext cx="542925" cy="342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1" name="Picture 3" descr="C:\Users\user\Desktop\yeni\slayt resimleri\depositphotos_110338188-stock-illustration-kids-hobbies-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245644"/>
            <a:ext cx="2276474" cy="155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latin typeface="Amatic SC" charset="-79"/>
                <a:cs typeface="Amatic SC" charset="-79"/>
              </a:rPr>
              <a:t>DEĞERLER</a:t>
            </a:r>
            <a:endParaRPr lang="tr-TR" sz="4400" dirty="0">
              <a:latin typeface="Amatic SC" charset="-79"/>
              <a:cs typeface="Amatic SC" charset="-79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GELECEKTE YAPACAK OLDUĞUNUZ MESLEĞİN SİZİ MUTLU ETMESİ VE GÜVENDE HİSSETTİRMESİ İÇİN BAZI DEĞERLERİNİN OLMASI GEREKİR.</a:t>
            </a:r>
          </a:p>
          <a:p>
            <a:pPr algn="ctr"/>
            <a:endParaRPr lang="tr-TR" sz="2000" b="1" dirty="0" smtClean="0">
              <a:solidFill>
                <a:schemeClr val="accent2"/>
              </a:solidFill>
              <a:latin typeface="Amatic SC" charset="-79"/>
              <a:cs typeface="Amatic SC" charset="-79"/>
            </a:endParaRPr>
          </a:p>
          <a:p>
            <a:pPr marL="114300" indent="0" algn="ctr"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BUNLAR; SİZE KAZANDIRDIĞI SAYGINLIK, KAZANÇ, STATÜ, VERDİĞİ GÜVEN VB. KONULARINI KAPSAR.</a:t>
            </a:r>
            <a:endParaRPr lang="tr-TR" sz="2000" b="1" dirty="0">
              <a:solidFill>
                <a:schemeClr val="accent2"/>
              </a:solidFill>
              <a:latin typeface="Amatic SC" charset="-79"/>
              <a:cs typeface="Amatic SC" charset="-79"/>
            </a:endParaRPr>
          </a:p>
        </p:txBody>
      </p:sp>
      <p:pic>
        <p:nvPicPr>
          <p:cNvPr id="4098" name="Picture 2" descr="C:\Users\user\Desktop\yeni\slayt resimleri\business-people-set-ten-cartoon-characters_88465-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838450"/>
            <a:ext cx="2619375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Nokta Yıldız 3"/>
          <p:cNvSpPr/>
          <p:nvPr/>
        </p:nvSpPr>
        <p:spPr>
          <a:xfrm>
            <a:off x="357186" y="1290616"/>
            <a:ext cx="257175" cy="2571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-Nokta Yıldız 6"/>
          <p:cNvSpPr/>
          <p:nvPr/>
        </p:nvSpPr>
        <p:spPr>
          <a:xfrm>
            <a:off x="833436" y="2309791"/>
            <a:ext cx="257175" cy="2571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0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 smtClean="0">
                <a:latin typeface="Amatic SC" charset="-79"/>
                <a:cs typeface="Amatic SC" charset="-79"/>
              </a:rPr>
              <a:t>BAŞARILI OLMAK İÇİN;</a:t>
            </a:r>
            <a:endParaRPr lang="tr-TR" sz="4800" dirty="0">
              <a:latin typeface="Amatic SC" charset="-79"/>
              <a:cs typeface="Amatic SC" charset="-79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 algn="ctr">
              <a:buClrTx/>
              <a:buFont typeface="Amatic SC" charset="-79"/>
              <a:buChar char="☻"/>
            </a:pPr>
            <a:r>
              <a:rPr lang="tr-TR" b="1" u="sng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GELECEK PLANLAMASI YAPIN (KISA-ORTA-UZUN VADELİ)</a:t>
            </a:r>
          </a:p>
          <a:p>
            <a:pPr lvl="0" indent="-457200" algn="ctr">
              <a:spcBef>
                <a:spcPts val="1600"/>
              </a:spcBef>
              <a:buClrTx/>
              <a:buFont typeface="Amatic SC" charset="-79"/>
              <a:buChar char="☻"/>
            </a:pPr>
            <a:r>
              <a:rPr lang="tr-TR" b="1" u="sng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HEDEFLERİNİZİ BELİRLEYİN</a:t>
            </a:r>
          </a:p>
          <a:p>
            <a:pPr lvl="0" indent="-457200" algn="ctr">
              <a:spcBef>
                <a:spcPts val="1600"/>
              </a:spcBef>
              <a:buClrTx/>
              <a:buFont typeface="Amatic SC" charset="-79"/>
              <a:buChar char="☻"/>
            </a:pPr>
            <a:r>
              <a:rPr lang="tr-TR" b="1" u="sng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DÜŞÜNCELERİNİZİ EYLEME DÖNÜŞTÜRMEK İÇİN ÇABA SARF EDİN</a:t>
            </a:r>
          </a:p>
          <a:p>
            <a:pPr lvl="0" indent="-457200" algn="ctr">
              <a:spcBef>
                <a:spcPts val="1600"/>
              </a:spcBef>
              <a:buClrTx/>
              <a:buFont typeface="Amatic SC" charset="-79"/>
              <a:buChar char="☻"/>
            </a:pPr>
            <a:r>
              <a:rPr lang="tr-TR" b="1" u="sng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ELİNİZDEN GELENİN EN İYİSİNİ YAPMAYA ÇALIŞIN</a:t>
            </a:r>
          </a:p>
          <a:p>
            <a:pPr marL="342900" lvl="0">
              <a:spcBef>
                <a:spcPts val="1600"/>
              </a:spcBef>
              <a:buFont typeface="Amatic SC" charset="-79"/>
              <a:buChar char="☻"/>
            </a:pPr>
            <a:endParaRPr lang="tr-TR" sz="16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endParaRPr lang="tr-TR" dirty="0"/>
          </a:p>
        </p:txBody>
      </p:sp>
      <p:pic>
        <p:nvPicPr>
          <p:cNvPr id="4" name="Google Shape;22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92132" y="3407150"/>
            <a:ext cx="2699044" cy="110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9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tr-TR" sz="5400" b="1" dirty="0" smtClean="0">
                <a:solidFill>
                  <a:schemeClr val="accent1"/>
                </a:solidFill>
                <a:latin typeface="Amatic SC" charset="-79"/>
                <a:cs typeface="Amatic SC" charset="-79"/>
              </a:rPr>
              <a:t>TEŞEKKÜR EDERİZ</a:t>
            </a:r>
            <a:endParaRPr lang="tr-TR" sz="5400" b="1" dirty="0">
              <a:solidFill>
                <a:schemeClr val="accent1"/>
              </a:solidFill>
              <a:latin typeface="Amatic SC" charset="-79"/>
              <a:cs typeface="Amatic SC" charset="-79"/>
            </a:endParaRPr>
          </a:p>
        </p:txBody>
      </p:sp>
      <p:pic>
        <p:nvPicPr>
          <p:cNvPr id="5122" name="Picture 2" descr="C:\Users\user\Desktop\yeni\slayt resimleri\50898492-colorful-spring-flowers-vector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486025"/>
            <a:ext cx="2981325" cy="1884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5000">
                <a:latin typeface="Amatic SC"/>
                <a:ea typeface="Amatic SC"/>
                <a:cs typeface="Amatic SC"/>
                <a:sym typeface="Amatic SC"/>
              </a:rPr>
              <a:t>KAYNAKÇA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2" name="Google Shape;182;p37"/>
          <p:cNvSpPr txBox="1">
            <a:spLocks noGrp="1"/>
          </p:cNvSpPr>
          <p:nvPr>
            <p:ph type="body" idx="1"/>
          </p:nvPr>
        </p:nvSpPr>
        <p:spPr>
          <a:xfrm>
            <a:off x="340275" y="1219200"/>
            <a:ext cx="8520600" cy="33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buFont typeface="+mj-lt"/>
              <a:buAutoNum type="arabicPeriod"/>
            </a:pPr>
            <a:r>
              <a:rPr lang="tr-TR" b="1" u="sng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https://</a:t>
            </a:r>
            <a:r>
              <a:rPr lang="tr-TR" b="1" u="sng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ceotudent.com/5-adimda-plan-yapma-ve-plan-yapmanin-faydalari</a:t>
            </a:r>
          </a:p>
          <a:p>
            <a:pPr marL="342900" lvl="0">
              <a:buFont typeface="+mj-lt"/>
              <a:buAutoNum type="arabicPeriod"/>
            </a:pPr>
            <a:r>
              <a:rPr lang="tr-TR" b="1" u="sng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http://www.antalyaozelegitim.com/blog/psikolojik-degerlendirme-ve-danisma/meslek-secimi-ilgi-ve-yetenek.html</a:t>
            </a:r>
            <a:endParaRPr lang="tr-TR" b="1" u="sng" dirty="0" smtClean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  <a:hlinkClick r:id="rId3"/>
            </a:endParaRPr>
          </a:p>
          <a:p>
            <a:pPr marL="342900" lvl="0">
              <a:buFont typeface="+mj-lt"/>
              <a:buAutoNum type="arabicPeriod"/>
            </a:pPr>
            <a:endParaRPr lang="tr" b="1" u="sng" dirty="0" smtClean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  <a:hlinkClick r:id="rId3"/>
            </a:endParaRPr>
          </a:p>
          <a:p>
            <a:pPr marL="342900">
              <a:buFont typeface="+mj-lt"/>
              <a:buAutoNum type="arabicPeriod"/>
            </a:pPr>
            <a:r>
              <a:rPr lang="tr-TR" b="1" u="sng" dirty="0" smtClean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https</a:t>
            </a:r>
            <a:r>
              <a:rPr lang="tr-TR" b="1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://www.deviantart.com/</a:t>
            </a:r>
            <a:r>
              <a:rPr lang="tr-TR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09.11.2020 </a:t>
            </a:r>
          </a:p>
          <a:p>
            <a:pPr marL="342900">
              <a:buFont typeface="+mj-lt"/>
              <a:buAutoNum type="arabicPeriod"/>
            </a:pPr>
            <a:r>
              <a:rPr lang="tr" b="1" u="sng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https</a:t>
            </a:r>
            <a:r>
              <a:rPr lang="tr" b="1" u="sng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://webstockreview.net</a:t>
            </a:r>
            <a:r>
              <a:rPr lang="tr" b="1" u="sng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/</a:t>
            </a:r>
            <a:r>
              <a:rPr lang="tr" b="1" u="sng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11.11.2020 </a:t>
            </a:r>
            <a:endParaRPr lang="tr" b="1" u="sng" dirty="0" smtClean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342900" lvl="0">
              <a:buFont typeface="+mj-lt"/>
              <a:buAutoNum type="arabicPeriod"/>
            </a:pPr>
            <a:r>
              <a:rPr lang="tr-TR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https://</a:t>
            </a:r>
            <a:r>
              <a:rPr lang="tr-TR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www.freepik.com/premium-vector/woman-ticking-off-tasks-checklist-illustration_7661023.htm</a:t>
            </a:r>
            <a:r>
              <a:rPr lang="tr-TR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tr-TR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11.11.2020 </a:t>
            </a:r>
          </a:p>
          <a:p>
            <a:pPr lvl="0" indent="-457200">
              <a:buFont typeface="+mj-lt"/>
              <a:buAutoNum type="arabicPeriod"/>
            </a:pPr>
            <a:endParaRPr sz="25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342900" lvl="0" algn="l" rtl="0"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20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5500">
                <a:latin typeface="Amatic SC"/>
                <a:ea typeface="Amatic SC"/>
                <a:cs typeface="Amatic SC"/>
                <a:sym typeface="Amatic SC"/>
              </a:rPr>
              <a:t>GELECEĞİ PLANLAMA DENİNCE AKLINIZA NELER GELİYOR?</a:t>
            </a:r>
            <a:endParaRPr sz="55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50" name="Picture 2" descr="C:\Users\user\Desktop\yeni\slayt resimleri\confused-clipart-confus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49" y="2276475"/>
            <a:ext cx="2114549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fontAlgn="base">
              <a:buNone/>
            </a:pPr>
            <a:r>
              <a:rPr lang="tr-TR" sz="2400" b="1" dirty="0" smtClean="0">
                <a:solidFill>
                  <a:schemeClr val="bg2"/>
                </a:solidFill>
                <a:latin typeface="Amatic SC" charset="-79"/>
                <a:cs typeface="Amatic SC" charset="-79"/>
              </a:rPr>
              <a:t>                </a:t>
            </a:r>
            <a:r>
              <a:rPr lang="tr-TR" sz="2400" b="1" dirty="0" smtClean="0">
                <a:solidFill>
                  <a:schemeClr val="accent1"/>
                </a:solidFill>
                <a:latin typeface="Amatic SC" charset="-79"/>
                <a:cs typeface="Amatic SC" charset="-79"/>
              </a:rPr>
              <a:t>HER BAŞARILI INSANIN BIR PLANI, HER BAŞARISIZ INSANIN BIR MAZERETI VARDIR.</a:t>
            </a:r>
          </a:p>
          <a:p>
            <a:pPr marL="114300" indent="0" fontAlgn="base">
              <a:buNone/>
            </a:pPr>
            <a:r>
              <a:rPr lang="tr-TR" sz="2400" b="1" dirty="0" smtClean="0">
                <a:solidFill>
                  <a:schemeClr val="accent1"/>
                </a:solidFill>
                <a:latin typeface="Amatic SC" charset="-79"/>
                <a:cs typeface="Amatic SC" charset="-79"/>
              </a:rPr>
              <a:t>                                                                                                              HENRY CLAUSEN</a:t>
            </a:r>
          </a:p>
          <a:p>
            <a:endParaRPr lang="tr-TR" sz="2400" b="1" dirty="0" smtClean="0">
              <a:solidFill>
                <a:schemeClr val="accent1"/>
              </a:solidFill>
              <a:latin typeface="Amatic SC" charset="-79"/>
              <a:cs typeface="Amatic SC" charset="-79"/>
            </a:endParaRPr>
          </a:p>
          <a:p>
            <a:endParaRPr lang="tr-TR" sz="2400" b="1" dirty="0" smtClean="0">
              <a:solidFill>
                <a:schemeClr val="accent1"/>
              </a:solidFill>
              <a:latin typeface="Amatic SC" charset="-79"/>
              <a:cs typeface="Amatic SC" charset="-79"/>
            </a:endParaRPr>
          </a:p>
          <a:p>
            <a:pPr marL="114300" indent="0" fontAlgn="base">
              <a:buNone/>
            </a:pPr>
            <a:r>
              <a:rPr lang="tr-TR" sz="2400" b="1" dirty="0" smtClean="0">
                <a:solidFill>
                  <a:schemeClr val="accent1"/>
                </a:solidFill>
                <a:latin typeface="Amatic SC" charset="-79"/>
                <a:cs typeface="Amatic SC" charset="-79"/>
              </a:rPr>
              <a:t>       BUGÜN VE HER GÜN İÇİN ÇALIŞMANIZI PLANLAYIN, SONRA PLANINIZI HAREKETE GEÇİRİN. </a:t>
            </a:r>
          </a:p>
          <a:p>
            <a:pPr marL="114300" indent="0" fontAlgn="base">
              <a:buNone/>
            </a:pPr>
            <a:r>
              <a:rPr lang="tr-TR" sz="2400" b="1" dirty="0">
                <a:solidFill>
                  <a:schemeClr val="accent1"/>
                </a:solidFill>
                <a:latin typeface="Amatic SC" charset="-79"/>
                <a:cs typeface="Amatic SC" charset="-79"/>
              </a:rPr>
              <a:t> </a:t>
            </a:r>
            <a:r>
              <a:rPr lang="tr-TR" sz="2400" b="1" dirty="0" smtClean="0">
                <a:solidFill>
                  <a:schemeClr val="accent1"/>
                </a:solidFill>
                <a:latin typeface="Amatic SC" charset="-79"/>
                <a:cs typeface="Amatic SC" charset="-79"/>
              </a:rPr>
              <a:t>                                                                                                            NORMAN V. PEALE</a:t>
            </a:r>
          </a:p>
          <a:p>
            <a:pPr marL="114300" indent="0">
              <a:buNone/>
            </a:pP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4" name="Patlama 1 3"/>
          <p:cNvSpPr/>
          <p:nvPr/>
        </p:nvSpPr>
        <p:spPr>
          <a:xfrm>
            <a:off x="809625" y="1266825"/>
            <a:ext cx="466725" cy="4381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Patlama 1 4"/>
          <p:cNvSpPr/>
          <p:nvPr/>
        </p:nvSpPr>
        <p:spPr>
          <a:xfrm>
            <a:off x="342900" y="2857500"/>
            <a:ext cx="466725" cy="4381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1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latin typeface="Amatic SC" charset="-79"/>
                <a:cs typeface="Amatic SC" charset="-79"/>
              </a:rPr>
              <a:t>NEDEN GELECEĞİMİZİ PLANLARIZ?</a:t>
            </a:r>
            <a:endParaRPr lang="tr-TR" sz="4000" dirty="0">
              <a:latin typeface="Amatic SC" charset="-79"/>
              <a:cs typeface="Amatic SC" charset="-79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tr-TR" sz="2800" b="1" dirty="0" smtClean="0">
                <a:solidFill>
                  <a:schemeClr val="accent1"/>
                </a:solidFill>
                <a:latin typeface="Amatic SC" charset="-79"/>
                <a:cs typeface="Amatic SC" charset="-79"/>
              </a:rPr>
              <a:t>GÜNLÜK, HAFTALIK VE AYLIK PLANLAR YAPMAK; ZAMANINIZI EN İYİ ŞEKİLDE DEĞERLENDİRMEK VE HEDEFLERİNİZE ULAŞABİLMEK İÇİN ÇOK ÖNEMLİDİR. </a:t>
            </a:r>
            <a:endParaRPr lang="tr-TR" sz="2800" b="1" dirty="0">
              <a:solidFill>
                <a:schemeClr val="accent1"/>
              </a:solidFill>
              <a:latin typeface="Amatic SC" charset="-79"/>
              <a:cs typeface="Amatic SC" charset="-79"/>
            </a:endParaRPr>
          </a:p>
        </p:txBody>
      </p:sp>
      <p:pic>
        <p:nvPicPr>
          <p:cNvPr id="7" name="Picture 2" descr="C:\Users\user\Desktop\yeni\slayt resimleri\woman-ticking-off-tasks-checklist-illustration_179970-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2333625"/>
            <a:ext cx="2238374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dirty="0" smtClean="0">
                <a:latin typeface="Amatic SC" charset="-79"/>
                <a:cs typeface="Amatic SC" charset="-79"/>
              </a:rPr>
              <a:t>İYİ BİR GELECEK PLANLAMASI YAPTIĞIMIZDA;</a:t>
            </a:r>
            <a:endParaRPr lang="tr-TR" sz="3600" dirty="0">
              <a:latin typeface="Amatic SC" charset="-79"/>
              <a:cs typeface="Amatic SC" charset="-79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ClrTx/>
              <a:buFont typeface="Amatic SC" charset="-79"/>
              <a:buChar char="☻"/>
            </a:pPr>
            <a:r>
              <a:rPr lang="tr-TR" sz="24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ÖNEMLİ ŞEYLERİ ÖNCELİKLİ OLARAK HALLEDERSİNİZ.</a:t>
            </a:r>
          </a:p>
          <a:p>
            <a:pPr algn="ctr">
              <a:buClrTx/>
              <a:buFont typeface="Amatic SC" charset="-79"/>
              <a:buChar char="☻"/>
            </a:pPr>
            <a:r>
              <a:rPr lang="tr-TR" sz="24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YETİŞMEYEN İŞLER NEDENİYLE OLUŞACAK STRESİ ENGELLERSİNİZ.</a:t>
            </a:r>
          </a:p>
          <a:p>
            <a:pPr algn="ctr">
              <a:buClrTx/>
              <a:buFont typeface="Amatic SC" charset="-79"/>
              <a:buChar char="☻"/>
            </a:pPr>
            <a:r>
              <a:rPr lang="tr-TR" sz="24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KENDİNİZE OLAN GÜVENİNİZ ARTAR.</a:t>
            </a:r>
          </a:p>
          <a:p>
            <a:pPr algn="ctr">
              <a:buClrTx/>
              <a:buFont typeface="Amatic SC" charset="-79"/>
              <a:buChar char="☻"/>
            </a:pPr>
            <a:r>
              <a:rPr lang="tr-TR" sz="24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VERİMİNİZ VE DERS BAŞARINIZ ARTAR.</a:t>
            </a:r>
          </a:p>
          <a:p>
            <a:pPr algn="ctr">
              <a:buClrTx/>
              <a:buFont typeface="Amatic SC" charset="-79"/>
              <a:buChar char="☻"/>
            </a:pPr>
            <a:r>
              <a:rPr lang="tr-TR" sz="24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DERSLERDEKİ KARIŞIKLIK ORTADAN KALKAR, DÜZEN GELİR.</a:t>
            </a:r>
          </a:p>
          <a:p>
            <a:pPr algn="ctr">
              <a:buClrTx/>
              <a:buFont typeface="Amatic SC" charset="-79"/>
              <a:buChar char="☻"/>
            </a:pPr>
            <a:r>
              <a:rPr lang="tr-TR" sz="24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GELECEĞİNİZLE İLGİLİ YAPACAĞINIZ SEÇİMLERİNİZ (</a:t>
            </a:r>
            <a:r>
              <a:rPr lang="tr-TR" sz="2400" b="1" u="sng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LİSE VE ÜNİVERSİTE TERCİHİ, MESLEK SEÇİMİ</a:t>
            </a:r>
            <a:r>
              <a:rPr lang="tr-TR" sz="2400" b="1" dirty="0" smtClean="0">
                <a:solidFill>
                  <a:schemeClr val="accent2"/>
                </a:solidFill>
                <a:latin typeface="Amatic SC" charset="-79"/>
                <a:cs typeface="Amatic SC" charset="-79"/>
              </a:rPr>
              <a:t>) DAHA DOĞRU VE SAĞLIKLI OLUR.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8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5000">
                <a:latin typeface="Amatic SC"/>
                <a:ea typeface="Amatic SC"/>
                <a:cs typeface="Amatic SC"/>
                <a:sym typeface="Amatic SC"/>
              </a:rPr>
              <a:t>meslek  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311700" y="1301375"/>
            <a:ext cx="8520600" cy="32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 b="1" dirty="0" smtClean="0">
                <a:solidFill>
                  <a:srgbClr val="303030"/>
                </a:solidFill>
                <a:latin typeface="Amatic SC"/>
                <a:ea typeface="Amatic SC"/>
                <a:cs typeface="Amatic SC"/>
                <a:sym typeface="Amatic SC"/>
              </a:rPr>
              <a:t>MESLEK, BİR KİMSENİN HAYATINI KAZANMAK İÇİN YAPTIĞI VE DİĞER İNSANLARA/TOPLUMA YARARLI BİR HİZMET YA DA ÜRÜN SAĞLAMAYA YÖNELİK ETKİNLİKLERDİR.</a:t>
            </a: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000" b="1" dirty="0">
              <a:solidFill>
                <a:srgbClr val="30303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solidFill>
                <a:srgbClr val="30303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375" y="3046450"/>
            <a:ext cx="2873475" cy="17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 dirty="0" smtClean="0">
                <a:latin typeface="Amatic SC"/>
                <a:ea typeface="Amatic SC"/>
                <a:cs typeface="Amatic SC"/>
                <a:sym typeface="Amatic SC"/>
              </a:rPr>
              <a:t>MESLEK SEÇİM SÜRECİ</a:t>
            </a:r>
            <a:endParaRPr lang="tr-TR" sz="48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4" name="Google Shape;124;p28"/>
          <p:cNvSpPr/>
          <p:nvPr/>
        </p:nvSpPr>
        <p:spPr>
          <a:xfrm>
            <a:off x="1660800" y="2871550"/>
            <a:ext cx="5205600" cy="2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8"/>
          <p:cNvSpPr txBox="1"/>
          <p:nvPr/>
        </p:nvSpPr>
        <p:spPr>
          <a:xfrm>
            <a:off x="1660800" y="3268150"/>
            <a:ext cx="9792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latin typeface="Amatic SC"/>
                <a:ea typeface="Amatic SC"/>
                <a:cs typeface="Amatic SC"/>
                <a:sym typeface="Amatic SC"/>
              </a:rPr>
              <a:t>KENDİNİ TANIMA</a:t>
            </a:r>
            <a:endParaRPr lang="tr-TR" sz="20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3903750" y="3249875"/>
            <a:ext cx="9792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latin typeface="Amatic SC"/>
                <a:ea typeface="Amatic SC"/>
                <a:cs typeface="Amatic SC"/>
                <a:sym typeface="Amatic SC"/>
              </a:rPr>
              <a:t>LİSE TERCİHİ</a:t>
            </a:r>
            <a:endParaRPr lang="tr-TR" sz="20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5725925" y="3238150"/>
            <a:ext cx="14130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latin typeface="Amatic SC"/>
                <a:ea typeface="Amatic SC"/>
                <a:cs typeface="Amatic SC"/>
                <a:sym typeface="Amatic SC"/>
              </a:rPr>
              <a:t>ALAN TERCİHİ (ÜNİVERSİTE)</a:t>
            </a:r>
            <a:endParaRPr lang="tr-TR" sz="20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7138925" y="2168950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7027375" y="2618000"/>
            <a:ext cx="1053600" cy="743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3000" b="1" dirty="0">
                <a:latin typeface="Amatic SC"/>
                <a:ea typeface="Amatic SC"/>
                <a:cs typeface="Amatic SC"/>
                <a:sym typeface="Amatic SC"/>
              </a:rPr>
              <a:t>meslek</a:t>
            </a:r>
            <a:endParaRPr sz="30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146" name="Picture 2" descr="C:\Users\user\Desktop\yeni\slayt resimleri\800px-Confused_By_Career_Change_Offers_Carto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00" y="1336859"/>
            <a:ext cx="1651650" cy="1299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311700" y="359425"/>
            <a:ext cx="8520600" cy="4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lang="tr-TR" sz="3000" b="1" dirty="0" smtClean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tr-TR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SEVGİLİ ÖĞRENCİLER, SİZLER HAYATINIZA YÖN VERME SÜRECİNİN İLK BASAMAĞINDASINIZ.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tr-TR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ATACAĞINIZ DOĞRU ADIMLAR SONUNDA MUTLU OLACAĞINIZ BİR MESLEĞE SAHİP OLABİLMEK İÇİN KENDİ </a:t>
            </a:r>
            <a:r>
              <a:rPr lang="tr-TR" sz="3000" b="1" u="sng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KİŞİSEL ÖZELLİKLERİNİZİ</a:t>
            </a:r>
            <a:r>
              <a:rPr lang="tr-TR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VE </a:t>
            </a:r>
            <a:r>
              <a:rPr lang="tr-TR" sz="3000" b="1" u="sng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MESLEKLERİ </a:t>
            </a:r>
            <a:r>
              <a:rPr lang="tr-TR" sz="30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TANIMANIZ GEREKİR.</a:t>
            </a:r>
            <a:endParaRPr lang="tr-TR" sz="30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4098" name="Picture 2" descr="C:\Users\user\Desktop\yeni\slayt resimleri\92351201-cartoon-exclamation-mark-with-speech-bub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6" y="171450"/>
            <a:ext cx="1447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4200">
                <a:latin typeface="Amatic SC"/>
                <a:ea typeface="Amatic SC"/>
                <a:cs typeface="Amatic SC"/>
                <a:sym typeface="Amatic SC"/>
              </a:rPr>
              <a:t>ne yapmalısınız?</a:t>
            </a:r>
            <a:endParaRPr sz="4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5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KENDİ KİŞİLİK ÖZELLİKLERİNİZE,</a:t>
            </a: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tr-TR" sz="2500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YETENEKLERİNİZE, İLGİLERİNİZE VE DEĞERLERİNİZE UYGUN OLAN TERCİHLER YAPMALISINIZ.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5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074" name="Picture 2" descr="C:\Users\user\Desktop\yeni\slayt resimleri\dogru-meslek-secimi-nasil-yapilir--4416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752724"/>
            <a:ext cx="2406650" cy="1470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432</Words>
  <Application>Microsoft Office PowerPoint</Application>
  <PresentationFormat>Ekran Gösterisi (16:9)</PresentationFormat>
  <Paragraphs>67</Paragraphs>
  <Slides>16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Lato</vt:lpstr>
      <vt:lpstr>Arial</vt:lpstr>
      <vt:lpstr>Playfair Display</vt:lpstr>
      <vt:lpstr>Amatic SC</vt:lpstr>
      <vt:lpstr>Simple Light</vt:lpstr>
      <vt:lpstr>Coral</vt:lpstr>
      <vt:lpstr>GELECEĞİ PLANLAMA</vt:lpstr>
      <vt:lpstr>GELECEĞİ PLANLAMA DENİNCE AKLINIZA NELER GELİYOR?</vt:lpstr>
      <vt:lpstr>PowerPoint Sunusu</vt:lpstr>
      <vt:lpstr>NEDEN GELECEĞİMİZİ PLANLARIZ?</vt:lpstr>
      <vt:lpstr>İYİ BİR GELECEK PLANLAMASI YAPTIĞIMIZDA;</vt:lpstr>
      <vt:lpstr>meslek  </vt:lpstr>
      <vt:lpstr>MESLEK SEÇİM SÜRECİ</vt:lpstr>
      <vt:lpstr>PowerPoint Sunusu</vt:lpstr>
      <vt:lpstr>ne yapmalısınız?</vt:lpstr>
      <vt:lpstr>KİŞİLİK ÖZELLİKLERİ</vt:lpstr>
      <vt:lpstr>yetenek</vt:lpstr>
      <vt:lpstr>İLGİ</vt:lpstr>
      <vt:lpstr>DEĞERLER</vt:lpstr>
      <vt:lpstr>BAŞARILI OLMAK İÇİN;</vt:lpstr>
      <vt:lpstr>PowerPoint Sunusu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GELECEĞİ PLANLAMA</dc:title>
  <cp:lastModifiedBy>REHBERLİK</cp:lastModifiedBy>
  <cp:revision>51</cp:revision>
  <dcterms:modified xsi:type="dcterms:W3CDTF">2021-05-27T07:29:21Z</dcterms:modified>
</cp:coreProperties>
</file>