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</p:sldMasterIdLst>
  <p:sldIdLst>
    <p:sldId id="256" r:id="rId21"/>
    <p:sldId id="257" r:id="rId22"/>
    <p:sldId id="271" r:id="rId23"/>
    <p:sldId id="258" r:id="rId24"/>
    <p:sldId id="277" r:id="rId25"/>
    <p:sldId id="278" r:id="rId26"/>
    <p:sldId id="259" r:id="rId27"/>
    <p:sldId id="279" r:id="rId28"/>
    <p:sldId id="280" r:id="rId29"/>
    <p:sldId id="272" r:id="rId30"/>
    <p:sldId id="273" r:id="rId31"/>
    <p:sldId id="296" r:id="rId32"/>
    <p:sldId id="295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74" r:id="rId41"/>
    <p:sldId id="284" r:id="rId42"/>
    <p:sldId id="261" r:id="rId43"/>
    <p:sldId id="285" r:id="rId44"/>
    <p:sldId id="275" r:id="rId45"/>
    <p:sldId id="276" r:id="rId46"/>
    <p:sldId id="286" r:id="rId47"/>
    <p:sldId id="287" r:id="rId48"/>
    <p:sldId id="282" r:id="rId49"/>
    <p:sldId id="263" r:id="rId50"/>
    <p:sldId id="283" r:id="rId51"/>
    <p:sldId id="264" r:id="rId52"/>
    <p:sldId id="297" r:id="rId53"/>
  </p:sldIdLst>
  <p:sldSz cx="18288000" cy="10287000"/>
  <p:notesSz cx="6858000" cy="9144000"/>
  <p:embeddedFontLst>
    <p:embeddedFont>
      <p:font typeface="Overpass Light" panose="020B0604020202020204" charset="-94"/>
      <p:regular r:id="rId54"/>
    </p:embeddedFont>
    <p:embeddedFont>
      <p:font typeface="Forum" panose="020B0604020202020204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Overpass Light Bold" panose="020B0604020202020204" charset="-94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3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font" Target="fonts/font4.fntdata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600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45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412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031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556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533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943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773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261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5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345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934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889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801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641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494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387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266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576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62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166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452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377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408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674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342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562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46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781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901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332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266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587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929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373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164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399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8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686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795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717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989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574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293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73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177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035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685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0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896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154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683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103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89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76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082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470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256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899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875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81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915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353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659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013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852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60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78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387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65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220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75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150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801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202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5079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225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144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412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446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5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78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398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394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160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223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100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5913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972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384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83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3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843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7242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5590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470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500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1261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8708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274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419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168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2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0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6855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124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98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740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77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3961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16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906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347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0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5506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407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904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170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137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9381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2643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209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560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145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75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1831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70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67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81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80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78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6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17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5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76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6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54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55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29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12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88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5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63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56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13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9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55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99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69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78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80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10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49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53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77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19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99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54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244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57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10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70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48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64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37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020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774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0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63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4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3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598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29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414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68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02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5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02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639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45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36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59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29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414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681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6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4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412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4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031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556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533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943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773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967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1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7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5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9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0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5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5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1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4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4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1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3.png"/><Relationship Id="rId7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9.png"/><Relationship Id="rId5" Type="http://schemas.openxmlformats.org/officeDocument/2006/relationships/image" Target="../media/image62.jpe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64.png"/><Relationship Id="rId5" Type="http://schemas.openxmlformats.org/officeDocument/2006/relationships/image" Target="../media/image30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30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2.jpe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30336">
            <a:off x="13993196" y="6551588"/>
            <a:ext cx="4742725" cy="54118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88380" y="3161042"/>
            <a:ext cx="12511241" cy="336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tr-TR" sz="13000" dirty="0" smtClean="0">
                <a:solidFill>
                  <a:srgbClr val="FEF1EB"/>
                </a:solidFill>
                <a:latin typeface="Forum"/>
              </a:rPr>
              <a:t>GELECEĞİ PLANLAMA</a:t>
            </a:r>
            <a:endParaRPr lang="en-US" sz="13000" dirty="0">
              <a:solidFill>
                <a:srgbClr val="FEF1EB"/>
              </a:solidFill>
              <a:latin typeface="Foru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3560" y="-2258700"/>
            <a:ext cx="4106193" cy="3800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672205" y="7129787"/>
            <a:ext cx="2216174" cy="3495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3640" y="6170265"/>
            <a:ext cx="2104205" cy="4367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569397">
            <a:off x="13052269" y="-698434"/>
            <a:ext cx="6624580" cy="30834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237716" y="7289826"/>
            <a:ext cx="2021584" cy="2158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2447" y="8508965"/>
            <a:ext cx="1067368" cy="11160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614841" y="747629"/>
            <a:ext cx="1398994" cy="5621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735254" y="7966370"/>
            <a:ext cx="820810" cy="8058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23476" y="-1119183"/>
            <a:ext cx="3525309" cy="3924939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267200" y="1309770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İNÖNÜ ORTAOKULU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267200" y="7479318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ORTAOKUL VELİ SUNUMU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2020/2021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20640" y="1895591"/>
            <a:ext cx="78867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rum"/>
              </a:rPr>
              <a:t>Hedef Seçme</a:t>
            </a:r>
            <a:endParaRPr lang="en-US" sz="8000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41522" y="3854508"/>
            <a:ext cx="9403079" cy="3556325"/>
            <a:chOff x="-14618" y="-114300"/>
            <a:chExt cx="4509782" cy="4741768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4495164" cy="61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93C36"/>
                </a:solidFill>
                <a:latin typeface="Overpas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4618" y="192064"/>
              <a:ext cx="4495164" cy="4435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smtClean="0">
                  <a:solidFill>
                    <a:srgbClr val="193C36"/>
                  </a:solidFill>
                  <a:latin typeface="Overpass Light Bold"/>
                </a:rPr>
                <a:t> </a:t>
              </a:r>
              <a:endParaRPr lang="tr-TR" sz="2100" dirty="0" smtClean="0">
                <a:solidFill>
                  <a:srgbClr val="193C36"/>
                </a:solidFill>
                <a:latin typeface="Overpass Light Bold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Çocuğunuzun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da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hedeflerini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kendisinin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seçmesine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izin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vermeli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ona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bu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süreçte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yol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göstererek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destek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olmalısınız</a:t>
              </a:r>
              <a:r>
                <a:rPr lang="en-US" sz="3200" dirty="0" smtClean="0">
                  <a:solidFill>
                    <a:srgbClr val="193C36"/>
                  </a:solidFill>
                  <a:cs typeface="Times New Roman" pitchFamily="18" charset="0"/>
                </a:rPr>
                <a:t>.</a:t>
              </a:r>
              <a:endParaRPr lang="tr-TR" sz="3200" dirty="0" smtClean="0">
                <a:solidFill>
                  <a:srgbClr val="193C36"/>
                </a:solidFill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endParaRPr lang="tr-TR" sz="3200" dirty="0">
                <a:solidFill>
                  <a:srgbClr val="193C36"/>
                </a:solidFill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3200" dirty="0" smtClean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Zira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yaşam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hedeflerinize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ulaşma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isteğinizin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ve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gayretinizin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derecesi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yaşam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kalitenizi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doğrudan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etkiler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1011" y="7386160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97" y="7386160"/>
            <a:ext cx="4401382" cy="2931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9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20640" y="1895591"/>
            <a:ext cx="78867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rum"/>
              </a:rPr>
              <a:t>Hedef Seçme</a:t>
            </a:r>
            <a:endParaRPr lang="en-US" sz="8000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72001" y="3543300"/>
            <a:ext cx="9372600" cy="1849224"/>
            <a:chOff x="0" y="-529244"/>
            <a:chExt cx="4495164" cy="2465633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4495164" cy="61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93C36"/>
                </a:solidFill>
                <a:latin typeface="Overpas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29244"/>
              <a:ext cx="4495164" cy="2465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smtClean="0">
                  <a:solidFill>
                    <a:srgbClr val="193C36"/>
                  </a:solidFill>
                  <a:latin typeface="Overpass Light Bold"/>
                </a:rPr>
                <a:t> </a:t>
              </a:r>
              <a:endParaRPr lang="tr-TR" sz="3200" dirty="0" smtClean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Gelişimin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her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döneminde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çeşitli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kararlar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193C36"/>
                  </a:solidFill>
                  <a:cs typeface="Times New Roman" pitchFamily="18" charset="0"/>
                </a:rPr>
                <a:t>alma</a:t>
              </a:r>
              <a:r>
                <a:rPr lang="tr-TR" sz="3200" dirty="0" smtClean="0">
                  <a:solidFill>
                    <a:srgbClr val="193C36"/>
                  </a:solidFill>
                  <a:cs typeface="Times New Roman" pitchFamily="18" charset="0"/>
                </a:rPr>
                <a:t>k</a:t>
              </a:r>
              <a:r>
                <a:rPr lang="en-US" sz="3200" dirty="0" smtClean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gerekir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. </a:t>
              </a:r>
              <a:r>
                <a:rPr lang="en-US" sz="3200" dirty="0" err="1" smtClean="0">
                  <a:solidFill>
                    <a:srgbClr val="193C36"/>
                  </a:solidFill>
                  <a:cs typeface="Times New Roman" pitchFamily="18" charset="0"/>
                </a:rPr>
                <a:t>Ver</a:t>
              </a:r>
              <a:r>
                <a:rPr lang="tr-TR" sz="3200" dirty="0" smtClean="0">
                  <a:solidFill>
                    <a:srgbClr val="193C36"/>
                  </a:solidFill>
                  <a:cs typeface="Times New Roman" pitchFamily="18" charset="0"/>
                </a:rPr>
                <a:t>ilen</a:t>
              </a:r>
              <a:r>
                <a:rPr lang="en-US" sz="3200" dirty="0" smtClean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kararlar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içinde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193C36"/>
                  </a:solidFill>
                  <a:cs typeface="Times New Roman" pitchFamily="18" charset="0"/>
                </a:rPr>
                <a:t>bulun</a:t>
              </a:r>
              <a:r>
                <a:rPr lang="tr-TR" sz="3200" dirty="0" smtClean="0">
                  <a:solidFill>
                    <a:srgbClr val="193C36"/>
                  </a:solidFill>
                  <a:cs typeface="Times New Roman" pitchFamily="18" charset="0"/>
                </a:rPr>
                <a:t>ulan</a:t>
              </a:r>
              <a:r>
                <a:rPr lang="en-US" sz="3200" dirty="0" smtClean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dönemin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özelliklerine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göre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değişmektedir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.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Çocuklukta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gençlikte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193C36"/>
                  </a:solidFill>
                  <a:cs typeface="Times New Roman" pitchFamily="18" charset="0"/>
                </a:rPr>
                <a:t>yetişkinlikte</a:t>
              </a:r>
              <a:r>
                <a:rPr lang="en-US" sz="3200" dirty="0">
                  <a:solidFill>
                    <a:srgbClr val="193C36"/>
                  </a:solidFill>
                  <a:cs typeface="Times New Roman" pitchFamily="18" charset="0"/>
                </a:rPr>
                <a:t>...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1011" y="7386160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42" y="6379703"/>
            <a:ext cx="4996899" cy="3327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15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23984">
            <a:off x="-868606" y="8460487"/>
            <a:ext cx="3365493" cy="35942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1867" y="-1150478"/>
            <a:ext cx="4376304" cy="4637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62535">
            <a:off x="13940604" y="1155140"/>
            <a:ext cx="2185202" cy="2493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81000" y="8742272"/>
            <a:ext cx="2764314" cy="1583198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852240" y="877562"/>
            <a:ext cx="1250133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prstClr val="white"/>
                </a:solidFill>
                <a:latin typeface="Forum"/>
              </a:rPr>
              <a:t>Geleceği Planlamada Meslek Seçiminin Önemi</a:t>
            </a:r>
            <a:endParaRPr lang="en-US" sz="8000" dirty="0">
              <a:solidFill>
                <a:prstClr val="white"/>
              </a:solidFill>
              <a:latin typeface="Forum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68520" y="6866928"/>
            <a:ext cx="369833" cy="986927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777" y="5601191"/>
            <a:ext cx="362376" cy="689643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18013" y="3922559"/>
            <a:ext cx="301254" cy="579679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2390934" y="4152900"/>
            <a:ext cx="1342970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</a:rPr>
              <a:t>Bireyin seçtiğ</a:t>
            </a:r>
            <a:r>
              <a:rPr lang="tr-TR" sz="2800" b="1" dirty="0">
                <a:solidFill>
                  <a:prstClr val="white"/>
                </a:solidFill>
              </a:rPr>
              <a:t>i</a:t>
            </a:r>
            <a:r>
              <a:rPr lang="tr-TR" sz="2800" b="1" dirty="0" smtClean="0">
                <a:solidFill>
                  <a:prstClr val="white"/>
                </a:solidFill>
              </a:rPr>
              <a:t> </a:t>
            </a:r>
            <a:r>
              <a:rPr lang="tr-TR" sz="2800" b="1" dirty="0">
                <a:solidFill>
                  <a:prstClr val="white"/>
                </a:solidFill>
              </a:rPr>
              <a:t>m</a:t>
            </a:r>
            <a:r>
              <a:rPr lang="tr-TR" sz="2800" b="1" dirty="0" smtClean="0">
                <a:solidFill>
                  <a:prstClr val="white"/>
                </a:solidFill>
              </a:rPr>
              <a:t>eslek gelecektek</a:t>
            </a:r>
            <a:r>
              <a:rPr lang="tr-TR" sz="2800" b="1" dirty="0">
                <a:solidFill>
                  <a:prstClr val="white"/>
                </a:solidFill>
              </a:rPr>
              <a:t>i</a:t>
            </a:r>
            <a:r>
              <a:rPr lang="tr-TR" sz="2800" b="1" dirty="0" smtClean="0">
                <a:solidFill>
                  <a:prstClr val="white"/>
                </a:solidFill>
              </a:rPr>
              <a:t>  yaşam standardını</a:t>
            </a:r>
            <a:r>
              <a:rPr lang="tr-TR" sz="2800" b="1" dirty="0">
                <a:solidFill>
                  <a:prstClr val="white"/>
                </a:solidFill>
              </a:rPr>
              <a:t>, tarzını </a:t>
            </a:r>
            <a:r>
              <a:rPr lang="tr-TR" sz="2800" b="1" dirty="0" smtClean="0">
                <a:solidFill>
                  <a:prstClr val="white"/>
                </a:solidFill>
              </a:rPr>
              <a:t>ve sosyal yaşantılarını belirleyici bir rol oynamaktadır.</a:t>
            </a:r>
            <a:endParaRPr lang="en-US" sz="2800" dirty="0">
              <a:solidFill>
                <a:prstClr val="white"/>
              </a:solidFill>
              <a:latin typeface="Overpass Light Bold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1633977" y="5601191"/>
            <a:ext cx="134297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</a:rPr>
              <a:t>Mesleğe adım attıktan sonrak</a:t>
            </a:r>
            <a:r>
              <a:rPr lang="tr-TR" sz="2800" b="1" dirty="0">
                <a:solidFill>
                  <a:prstClr val="white"/>
                </a:solidFill>
              </a:rPr>
              <a:t>i</a:t>
            </a:r>
            <a:r>
              <a:rPr lang="tr-TR" sz="2800" b="1" dirty="0" smtClean="0">
                <a:solidFill>
                  <a:prstClr val="white"/>
                </a:solidFill>
              </a:rPr>
              <a:t> yaşam</a:t>
            </a:r>
            <a:r>
              <a:rPr lang="tr-TR" sz="2800" b="1" dirty="0">
                <a:solidFill>
                  <a:prstClr val="white"/>
                </a:solidFill>
              </a:rPr>
              <a:t>, </a:t>
            </a:r>
            <a:r>
              <a:rPr lang="tr-TR" sz="2800" b="1" dirty="0" smtClean="0">
                <a:solidFill>
                  <a:prstClr val="white"/>
                </a:solidFill>
              </a:rPr>
              <a:t>genellikle, seçilen meslek çevresinde gelişir</a:t>
            </a:r>
            <a:r>
              <a:rPr lang="tr-TR" sz="2800" b="1" dirty="0">
                <a:solidFill>
                  <a:prstClr val="white"/>
                </a:solidFill>
              </a:rPr>
              <a:t>.</a:t>
            </a:r>
            <a:endParaRPr lang="en-US" sz="2800" dirty="0">
              <a:solidFill>
                <a:prstClr val="white"/>
              </a:solidFill>
              <a:latin typeface="Overpass Light Bold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3200139" y="6866928"/>
            <a:ext cx="1342970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</a:rPr>
              <a:t>Bu </a:t>
            </a:r>
            <a:r>
              <a:rPr lang="tr-TR" sz="2800" b="1" dirty="0">
                <a:solidFill>
                  <a:prstClr val="white"/>
                </a:solidFill>
              </a:rPr>
              <a:t>nedenle </a:t>
            </a:r>
            <a:r>
              <a:rPr lang="tr-TR" sz="2800" b="1" dirty="0" smtClean="0">
                <a:solidFill>
                  <a:prstClr val="white"/>
                </a:solidFill>
              </a:rPr>
              <a:t>meslek seçim</a:t>
            </a:r>
            <a:r>
              <a:rPr lang="tr-TR" sz="2800" b="1" dirty="0">
                <a:solidFill>
                  <a:prstClr val="white"/>
                </a:solidFill>
              </a:rPr>
              <a:t>i</a:t>
            </a:r>
            <a:r>
              <a:rPr lang="tr-TR" sz="2800" b="1" dirty="0" smtClean="0">
                <a:solidFill>
                  <a:prstClr val="white"/>
                </a:solidFill>
              </a:rPr>
              <a:t> </a:t>
            </a:r>
            <a:r>
              <a:rPr lang="tr-TR" sz="2800" b="1" dirty="0">
                <a:solidFill>
                  <a:prstClr val="white"/>
                </a:solidFill>
              </a:rPr>
              <a:t>i</a:t>
            </a:r>
            <a:r>
              <a:rPr lang="tr-TR" sz="2800" b="1" dirty="0" smtClean="0">
                <a:solidFill>
                  <a:prstClr val="white"/>
                </a:solidFill>
              </a:rPr>
              <a:t>le ilgil</a:t>
            </a:r>
            <a:r>
              <a:rPr lang="tr-TR" sz="2800" b="1" dirty="0">
                <a:solidFill>
                  <a:prstClr val="white"/>
                </a:solidFill>
              </a:rPr>
              <a:t>i</a:t>
            </a:r>
            <a:r>
              <a:rPr lang="tr-TR" sz="2800" b="1" dirty="0" smtClean="0">
                <a:solidFill>
                  <a:prstClr val="white"/>
                </a:solidFill>
              </a:rPr>
              <a:t> vereceğimiz karar bir anlamda geleceğimizle ilgil</a:t>
            </a:r>
            <a:r>
              <a:rPr lang="tr-TR" sz="2800" b="1" dirty="0">
                <a:solidFill>
                  <a:prstClr val="white"/>
                </a:solidFill>
              </a:rPr>
              <a:t>i</a:t>
            </a:r>
          </a:p>
          <a:p>
            <a:r>
              <a:rPr lang="tr-TR" sz="2800" b="1" dirty="0" smtClean="0">
                <a:solidFill>
                  <a:prstClr val="white"/>
                </a:solidFill>
              </a:rPr>
              <a:t>vereceğimiz öneml</a:t>
            </a:r>
            <a:r>
              <a:rPr lang="tr-TR" sz="2800" b="1" dirty="0">
                <a:solidFill>
                  <a:prstClr val="white"/>
                </a:solidFill>
              </a:rPr>
              <a:t>i</a:t>
            </a:r>
            <a:r>
              <a:rPr lang="tr-TR" sz="2800" b="1" dirty="0" smtClean="0">
                <a:solidFill>
                  <a:prstClr val="white"/>
                </a:solidFill>
              </a:rPr>
              <a:t> bir karardır</a:t>
            </a:r>
            <a:r>
              <a:rPr lang="tr-TR" sz="2800" b="1" dirty="0" smtClean="0">
                <a:solidFill>
                  <a:prstClr val="white"/>
                </a:solidFill>
                <a:latin typeface="Overpass Light Bold"/>
              </a:rPr>
              <a:t>.</a:t>
            </a:r>
            <a:endParaRPr lang="en-US" sz="2800" dirty="0">
              <a:solidFill>
                <a:prstClr val="white"/>
              </a:solidFill>
              <a:latin typeface="Overpas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14750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23984">
            <a:off x="-868606" y="8460487"/>
            <a:ext cx="3365493" cy="35942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1867" y="-1150478"/>
            <a:ext cx="4376304" cy="4637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62535">
            <a:off x="10333840" y="7403971"/>
            <a:ext cx="2185202" cy="2493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81000" y="8742272"/>
            <a:ext cx="2764314" cy="1583198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001157" y="1583144"/>
            <a:ext cx="13869627" cy="554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5400" dirty="0">
                <a:solidFill>
                  <a:prstClr val="white"/>
                </a:solidFill>
              </a:rPr>
              <a:t>M</a:t>
            </a:r>
            <a:r>
              <a:rPr lang="tr-TR" sz="5400" dirty="0" smtClean="0">
                <a:solidFill>
                  <a:prstClr val="white"/>
                </a:solidFill>
              </a:rPr>
              <a:t>eslek seçimi, yaşamımızda aldığımız önemli kararlardan biridir.</a:t>
            </a:r>
          </a:p>
          <a:p>
            <a:pPr algn="ctr">
              <a:lnSpc>
                <a:spcPts val="8800"/>
              </a:lnSpc>
            </a:pPr>
            <a:r>
              <a:rPr lang="tr-TR" sz="5400" dirty="0" smtClean="0">
                <a:solidFill>
                  <a:prstClr val="white"/>
                </a:solidFill>
              </a:rPr>
              <a:t> Meslek seçimi sadece ne iş yapılacağı ile değil aynı zamanda nasıl bir yaşam sürüleceği ile de ilgilidir. 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536949" y="9019002"/>
            <a:ext cx="369833" cy="986927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33800" y="8423164"/>
            <a:ext cx="362376" cy="689643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001885" y="4762499"/>
            <a:ext cx="301254" cy="5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21011" y="1409700"/>
            <a:ext cx="1197213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rum"/>
              </a:rPr>
              <a:t>Meslek Seçiminde İlgi, Yetenek ve Değerler</a:t>
            </a:r>
            <a:endParaRPr lang="en-US" sz="8000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72001" y="3854508"/>
            <a:ext cx="9372600" cy="864339"/>
            <a:chOff x="0" y="-114300"/>
            <a:chExt cx="4495164" cy="115245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4495164" cy="61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93C36"/>
                </a:solidFill>
                <a:latin typeface="Overpas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4495164" cy="115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smtClean="0">
                  <a:solidFill>
                    <a:srgbClr val="193C36"/>
                  </a:solidFill>
                  <a:latin typeface="Overpass Light Bold"/>
                </a:rPr>
                <a:t> </a:t>
              </a:r>
              <a:endParaRPr lang="tr-TR" sz="3200" dirty="0" smtClean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endParaRPr lang="en-US" sz="3200" dirty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1011" y="7386160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707253" y="4266842"/>
            <a:ext cx="15102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/>
              <a:t>M</a:t>
            </a:r>
            <a:r>
              <a:rPr lang="tr-TR" sz="3200" dirty="0" smtClean="0"/>
              <a:t>eslek seçiminde özellikle, ilgi, yetenek ve değerlerimizin belirleyici rolü vardır. </a:t>
            </a:r>
          </a:p>
          <a:p>
            <a:pPr algn="ctr"/>
            <a:endParaRPr lang="tr-TR" sz="3200" dirty="0" smtClean="0"/>
          </a:p>
          <a:p>
            <a:pPr algn="ctr"/>
            <a:r>
              <a:rPr lang="tr-TR" sz="3200" dirty="0" smtClean="0"/>
              <a:t> Birey  ilgilerine uygun, yetenekli olduğu alanlarda, değerleriyle örtüşen mesleklerde daha başarılı, verimli ve mutlu olur.</a:t>
            </a:r>
          </a:p>
          <a:p>
            <a:endParaRPr lang="tr-TR" sz="3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8" y="6712653"/>
            <a:ext cx="4977866" cy="2838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94940" y="1409700"/>
            <a:ext cx="11972138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rum"/>
              </a:rPr>
              <a:t>Meslek Seçiminde İlgi</a:t>
            </a:r>
            <a:endParaRPr lang="en-US" sz="8000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72001" y="3854508"/>
            <a:ext cx="9372600" cy="864339"/>
            <a:chOff x="0" y="-114300"/>
            <a:chExt cx="4495164" cy="115245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4495164" cy="61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93C36"/>
                </a:solidFill>
                <a:latin typeface="Overpas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4495164" cy="115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smtClean="0">
                  <a:solidFill>
                    <a:srgbClr val="193C36"/>
                  </a:solidFill>
                  <a:latin typeface="Overpass Light Bold"/>
                </a:rPr>
                <a:t> </a:t>
              </a:r>
              <a:endParaRPr lang="tr-TR" sz="3200" dirty="0" smtClean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endParaRPr lang="en-US" sz="3200" dirty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1011" y="7386160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119104" y="4277845"/>
            <a:ext cx="1510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tr-TR" sz="3200" dirty="0" smtClean="0">
              <a:solidFill>
                <a:prstClr val="black"/>
              </a:solidFill>
            </a:endParaRPr>
          </a:p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40281" y="4333094"/>
            <a:ext cx="136853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/>
              <a:t>“Neleri yapmaktan </a:t>
            </a:r>
            <a:r>
              <a:rPr lang="tr-TR" sz="3200" dirty="0" smtClean="0"/>
              <a:t>mutlu oluyorum </a:t>
            </a:r>
            <a:r>
              <a:rPr lang="tr-TR" sz="3200" dirty="0"/>
              <a:t>?” </a:t>
            </a:r>
            <a:r>
              <a:rPr lang="tr-TR" sz="3200" dirty="0" smtClean="0"/>
              <a:t>sorusunun cevabı ilgilerimizi gösterir.</a:t>
            </a:r>
          </a:p>
          <a:p>
            <a:pPr algn="ctr"/>
            <a:endParaRPr lang="tr-TR" sz="3200" dirty="0" smtClean="0"/>
          </a:p>
          <a:p>
            <a:pPr algn="ctr"/>
            <a:r>
              <a:rPr lang="tr-TR" sz="3200" dirty="0" smtClean="0"/>
              <a:t>Mesleğimizin gerektirdiği özelliklerle ilgilerimiz </a:t>
            </a:r>
            <a:r>
              <a:rPr lang="tr-TR" sz="3200" dirty="0"/>
              <a:t>benzeştiği </a:t>
            </a:r>
            <a:r>
              <a:rPr lang="tr-TR" sz="3200" dirty="0" smtClean="0"/>
              <a:t>ölçüde, meslek hayatımızda daha verimli </a:t>
            </a:r>
            <a:r>
              <a:rPr lang="tr-TR" sz="3200" dirty="0"/>
              <a:t>ve mutlu oluruz.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8" y="6495858"/>
            <a:ext cx="3095626" cy="3095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6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94940" y="1409700"/>
            <a:ext cx="11972138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rum"/>
              </a:rPr>
              <a:t>Meslek Seçiminde İlgi</a:t>
            </a:r>
            <a:endParaRPr lang="en-US" sz="8000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72001" y="3854508"/>
            <a:ext cx="9372600" cy="864339"/>
            <a:chOff x="0" y="-114300"/>
            <a:chExt cx="4495164" cy="115245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4495164" cy="61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93C36"/>
                </a:solidFill>
                <a:latin typeface="Overpas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4495164" cy="115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smtClean="0">
                  <a:solidFill>
                    <a:srgbClr val="193C36"/>
                  </a:solidFill>
                  <a:latin typeface="Overpass Light Bold"/>
                </a:rPr>
                <a:t> </a:t>
              </a:r>
              <a:endParaRPr lang="tr-TR" sz="3200" dirty="0" smtClean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endParaRPr lang="en-US" sz="3200" dirty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17608">
            <a:off x="1028700" y="9105900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119104" y="4277845"/>
            <a:ext cx="1510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tr-TR" sz="3200" dirty="0" smtClean="0">
              <a:solidFill>
                <a:prstClr val="black"/>
              </a:solidFill>
            </a:endParaRPr>
          </a:p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94932" y="3846730"/>
            <a:ext cx="136853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/>
              <a:t>Örneğin</a:t>
            </a:r>
            <a:r>
              <a:rPr lang="tr-TR" sz="3200" dirty="0"/>
              <a:t>, öğretmen </a:t>
            </a:r>
            <a:r>
              <a:rPr lang="tr-TR" sz="3200" dirty="0" smtClean="0"/>
              <a:t>insanlarla</a:t>
            </a:r>
            <a:r>
              <a:rPr lang="tr-TR" sz="3200" dirty="0"/>
              <a:t> </a:t>
            </a:r>
            <a:r>
              <a:rPr lang="tr-TR" sz="3200" dirty="0" smtClean="0"/>
              <a:t>i</a:t>
            </a:r>
            <a:r>
              <a:rPr lang="nn-NO" sz="3200" dirty="0" smtClean="0"/>
              <a:t>let</a:t>
            </a:r>
            <a:r>
              <a:rPr lang="tr-TR" sz="3200" dirty="0" smtClean="0"/>
              <a:t>i</a:t>
            </a:r>
            <a:r>
              <a:rPr lang="nn-NO" sz="3200" dirty="0" smtClean="0"/>
              <a:t>ş</a:t>
            </a:r>
            <a:r>
              <a:rPr lang="tr-TR" sz="3200" dirty="0" smtClean="0"/>
              <a:t>i</a:t>
            </a:r>
            <a:r>
              <a:rPr lang="nn-NO" sz="3200" dirty="0" smtClean="0"/>
              <a:t>m </a:t>
            </a:r>
            <a:r>
              <a:rPr lang="nn-NO" sz="3200" dirty="0"/>
              <a:t>kurmaktan ve onlara </a:t>
            </a:r>
            <a:r>
              <a:rPr lang="nn-NO" sz="3200" dirty="0" smtClean="0"/>
              <a:t>b</a:t>
            </a:r>
            <a:r>
              <a:rPr lang="tr-TR" sz="3200" dirty="0" smtClean="0"/>
              <a:t>i</a:t>
            </a:r>
            <a:r>
              <a:rPr lang="nn-NO" sz="3200" dirty="0" smtClean="0"/>
              <a:t>r</a:t>
            </a:r>
            <a:r>
              <a:rPr lang="tr-TR" sz="3200" dirty="0"/>
              <a:t> </a:t>
            </a:r>
            <a:r>
              <a:rPr lang="tr-TR" sz="3200" dirty="0" smtClean="0"/>
              <a:t>şeyler </a:t>
            </a:r>
            <a:r>
              <a:rPr lang="tr-TR" sz="3200" dirty="0"/>
              <a:t>öğretmekten </a:t>
            </a:r>
            <a:r>
              <a:rPr lang="tr-TR" sz="3200" dirty="0" smtClean="0"/>
              <a:t>mutlu olan biridir.</a:t>
            </a:r>
          </a:p>
          <a:p>
            <a:pPr algn="ctr"/>
            <a:endParaRPr lang="tr-TR" sz="3200" dirty="0" smtClean="0"/>
          </a:p>
          <a:p>
            <a:pPr algn="ctr"/>
            <a:r>
              <a:rPr lang="tr-TR" sz="3200" dirty="0" smtClean="0"/>
              <a:t> Muhasebec</a:t>
            </a:r>
            <a:r>
              <a:rPr lang="tr-TR" sz="3200" dirty="0"/>
              <a:t>i</a:t>
            </a:r>
            <a:r>
              <a:rPr lang="tr-TR" sz="3200" dirty="0" smtClean="0"/>
              <a:t>, belgeleri</a:t>
            </a:r>
            <a:r>
              <a:rPr lang="tr-TR" sz="3200" dirty="0"/>
              <a:t> </a:t>
            </a:r>
            <a:r>
              <a:rPr lang="tr-TR" sz="3200" dirty="0" smtClean="0"/>
              <a:t>düzenlemekten</a:t>
            </a:r>
            <a:r>
              <a:rPr lang="tr-TR" sz="3200" dirty="0"/>
              <a:t>, </a:t>
            </a:r>
            <a:r>
              <a:rPr lang="tr-TR" sz="3200" dirty="0" smtClean="0"/>
              <a:t>hesap yapmaktan</a:t>
            </a:r>
            <a:r>
              <a:rPr lang="tr-TR" sz="3200" dirty="0"/>
              <a:t>, </a:t>
            </a:r>
            <a:r>
              <a:rPr lang="tr-TR" sz="3200" dirty="0" smtClean="0"/>
              <a:t>ayrıntılarla uğraşmaktan </a:t>
            </a:r>
            <a:r>
              <a:rPr lang="tr-TR" sz="3200" dirty="0"/>
              <a:t>hoşlanır. </a:t>
            </a:r>
            <a:endParaRPr lang="tr-TR" sz="3200" dirty="0" smtClean="0"/>
          </a:p>
          <a:p>
            <a:pPr algn="ctr"/>
            <a:endParaRPr lang="tr-TR" sz="3200" dirty="0" smtClean="0"/>
          </a:p>
          <a:p>
            <a:pPr algn="ctr"/>
            <a:r>
              <a:rPr lang="tr-TR" sz="3200" dirty="0" smtClean="0"/>
              <a:t>Ülkedeki </a:t>
            </a:r>
            <a:r>
              <a:rPr lang="pl-PL" sz="3200" dirty="0" smtClean="0"/>
              <a:t>adalet s</a:t>
            </a:r>
            <a:r>
              <a:rPr lang="tr-TR" sz="3200" dirty="0" smtClean="0"/>
              <a:t>i</a:t>
            </a:r>
            <a:r>
              <a:rPr lang="pl-PL" sz="3200" dirty="0" smtClean="0"/>
              <a:t>stem</a:t>
            </a:r>
            <a:r>
              <a:rPr lang="tr-TR" sz="3200" dirty="0" smtClean="0"/>
              <a:t>i</a:t>
            </a:r>
            <a:r>
              <a:rPr lang="pl-PL" sz="3200" dirty="0" smtClean="0"/>
              <a:t>ne </a:t>
            </a:r>
            <a:r>
              <a:rPr lang="tr-TR" sz="3200" dirty="0"/>
              <a:t>i</a:t>
            </a:r>
            <a:r>
              <a:rPr lang="pl-PL" sz="3200" dirty="0" smtClean="0"/>
              <a:t>lg</a:t>
            </a:r>
            <a:r>
              <a:rPr lang="tr-TR" sz="3200" dirty="0" smtClean="0"/>
              <a:t>i</a:t>
            </a:r>
            <a:r>
              <a:rPr lang="pl-PL" sz="3200" dirty="0" smtClean="0"/>
              <a:t>s</a:t>
            </a:r>
            <a:r>
              <a:rPr lang="tr-TR" sz="3200" dirty="0"/>
              <a:t>i</a:t>
            </a:r>
            <a:r>
              <a:rPr lang="pl-PL" sz="3200" dirty="0" smtClean="0"/>
              <a:t> </a:t>
            </a:r>
            <a:r>
              <a:rPr lang="pl-PL" sz="3200" dirty="0"/>
              <a:t>olan </a:t>
            </a:r>
            <a:r>
              <a:rPr lang="pl-PL" sz="3200" dirty="0" smtClean="0"/>
              <a:t>b</a:t>
            </a:r>
            <a:r>
              <a:rPr lang="tr-TR" sz="3200" dirty="0" smtClean="0"/>
              <a:t>i</a:t>
            </a:r>
            <a:r>
              <a:rPr lang="pl-PL" sz="3200" dirty="0" smtClean="0"/>
              <a:t>r k</a:t>
            </a:r>
            <a:r>
              <a:rPr lang="tr-TR" sz="3200" dirty="0" smtClean="0"/>
              <a:t>i</a:t>
            </a:r>
            <a:r>
              <a:rPr lang="pl-PL" sz="3200" dirty="0" smtClean="0"/>
              <a:t>ş</a:t>
            </a:r>
            <a:r>
              <a:rPr lang="tr-TR" sz="3200" dirty="0"/>
              <a:t>i</a:t>
            </a:r>
            <a:r>
              <a:rPr lang="tr-TR" sz="3200" dirty="0" smtClean="0"/>
              <a:t> </a:t>
            </a:r>
            <a:r>
              <a:rPr lang="tr-TR" sz="3200" dirty="0"/>
              <a:t>i</a:t>
            </a:r>
            <a:r>
              <a:rPr lang="fi-FI" sz="3200" dirty="0" smtClean="0"/>
              <a:t>se hak</a:t>
            </a:r>
            <a:r>
              <a:rPr lang="tr-TR" sz="3200" dirty="0" smtClean="0"/>
              <a:t>i</a:t>
            </a:r>
            <a:r>
              <a:rPr lang="fi-FI" sz="3200" dirty="0" smtClean="0"/>
              <a:t>m</a:t>
            </a:r>
            <a:r>
              <a:rPr lang="fi-FI" sz="3200" dirty="0"/>
              <a:t>, savcı veya </a:t>
            </a:r>
            <a:r>
              <a:rPr lang="fi-FI" sz="3200" dirty="0" smtClean="0"/>
              <a:t>avukat</a:t>
            </a:r>
            <a:r>
              <a:rPr lang="tr-TR" sz="3200" dirty="0" smtClean="0"/>
              <a:t> olabilir</a:t>
            </a:r>
            <a:r>
              <a:rPr lang="tr-TR" sz="3200" dirty="0"/>
              <a:t>.</a:t>
            </a:r>
            <a:endParaRPr lang="tr-TR" sz="3200" dirty="0" smtClean="0">
              <a:solidFill>
                <a:prstClr val="black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6" y="7551884"/>
            <a:ext cx="2797402" cy="261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41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94940" y="1409700"/>
            <a:ext cx="11972138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rum"/>
              </a:rPr>
              <a:t>Meslek Seçiminde Yetenek</a:t>
            </a:r>
            <a:endParaRPr lang="en-US" sz="8000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72001" y="3854508"/>
            <a:ext cx="9372600" cy="864339"/>
            <a:chOff x="0" y="-114300"/>
            <a:chExt cx="4495164" cy="115245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4495164" cy="61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93C36"/>
                </a:solidFill>
                <a:latin typeface="Overpas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4495164" cy="115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smtClean="0">
                  <a:solidFill>
                    <a:srgbClr val="193C36"/>
                  </a:solidFill>
                  <a:latin typeface="Overpass Light Bold"/>
                </a:rPr>
                <a:t> </a:t>
              </a:r>
              <a:endParaRPr lang="tr-TR" sz="3200" dirty="0" smtClean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endParaRPr lang="en-US" sz="3200" dirty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586" y="9128061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119104" y="4277845"/>
            <a:ext cx="1510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tr-TR" sz="3200" dirty="0" smtClean="0">
              <a:solidFill>
                <a:prstClr val="black"/>
              </a:solidFill>
            </a:endParaRPr>
          </a:p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00400" y="3498103"/>
            <a:ext cx="116450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Yeteneklerimiz</a:t>
            </a:r>
            <a:r>
              <a:rPr lang="tr-TR" sz="3200" dirty="0">
                <a:solidFill>
                  <a:prstClr val="black"/>
                </a:solidFill>
              </a:rPr>
              <a:t>, </a:t>
            </a:r>
            <a:r>
              <a:rPr lang="tr-TR" sz="3200" dirty="0" smtClean="0">
                <a:solidFill>
                  <a:prstClr val="black"/>
                </a:solidFill>
              </a:rPr>
              <a:t>anlamakta ve </a:t>
            </a:r>
            <a:r>
              <a:rPr lang="tr-TR" sz="3200" dirty="0">
                <a:solidFill>
                  <a:prstClr val="black"/>
                </a:solidFill>
              </a:rPr>
              <a:t>yapmakta </a:t>
            </a:r>
            <a:r>
              <a:rPr lang="tr-TR" sz="3200" dirty="0" smtClean="0">
                <a:solidFill>
                  <a:prstClr val="black"/>
                </a:solidFill>
              </a:rPr>
              <a:t>başarılı olduğumuz</a:t>
            </a:r>
            <a:endParaRPr lang="tr-TR" sz="3200" dirty="0">
              <a:solidFill>
                <a:prstClr val="black"/>
              </a:solidFill>
            </a:endParaRPr>
          </a:p>
          <a:p>
            <a:pPr algn="ctr"/>
            <a:r>
              <a:rPr lang="tr-TR" sz="3200" dirty="0">
                <a:solidFill>
                  <a:prstClr val="black"/>
                </a:solidFill>
              </a:rPr>
              <a:t>alanları </a:t>
            </a:r>
            <a:r>
              <a:rPr lang="tr-TR" sz="3200" dirty="0" smtClean="0">
                <a:solidFill>
                  <a:prstClr val="black"/>
                </a:solidFill>
              </a:rPr>
              <a:t>temsil </a:t>
            </a:r>
            <a:r>
              <a:rPr lang="tr-TR" sz="3200" dirty="0">
                <a:solidFill>
                  <a:prstClr val="black"/>
                </a:solidFill>
              </a:rPr>
              <a:t>eder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</a:p>
          <a:p>
            <a:pPr algn="ctr"/>
            <a:endParaRPr lang="tr-TR" sz="3200" dirty="0">
              <a:solidFill>
                <a:prstClr val="black"/>
              </a:solidFill>
            </a:endParaRPr>
          </a:p>
          <a:p>
            <a:pPr algn="ctr"/>
            <a:r>
              <a:rPr lang="tr-TR" sz="3200" dirty="0">
                <a:solidFill>
                  <a:prstClr val="black"/>
                </a:solidFill>
              </a:rPr>
              <a:t>Her </a:t>
            </a:r>
            <a:r>
              <a:rPr lang="tr-TR" sz="3200" dirty="0" smtClean="0">
                <a:solidFill>
                  <a:prstClr val="black"/>
                </a:solidFill>
              </a:rPr>
              <a:t>öğrencinin </a:t>
            </a:r>
            <a:r>
              <a:rPr lang="tr-TR" sz="3200" dirty="0">
                <a:solidFill>
                  <a:prstClr val="black"/>
                </a:solidFill>
              </a:rPr>
              <a:t>farklı </a:t>
            </a:r>
            <a:r>
              <a:rPr lang="tr-TR" sz="3200" dirty="0" smtClean="0">
                <a:solidFill>
                  <a:prstClr val="black"/>
                </a:solidFill>
              </a:rPr>
              <a:t>yetenekleri vardır. Bazıları </a:t>
            </a:r>
            <a:r>
              <a:rPr lang="tr-TR" sz="3200" dirty="0">
                <a:solidFill>
                  <a:prstClr val="black"/>
                </a:solidFill>
              </a:rPr>
              <a:t>spora </a:t>
            </a:r>
            <a:r>
              <a:rPr lang="tr-TR" sz="3200" dirty="0" smtClean="0">
                <a:solidFill>
                  <a:prstClr val="black"/>
                </a:solidFill>
              </a:rPr>
              <a:t>yetenekliyken</a:t>
            </a:r>
            <a:r>
              <a:rPr lang="tr-TR" sz="3200" dirty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bazıları </a:t>
            </a:r>
            <a:r>
              <a:rPr lang="tr-TR" sz="3200" dirty="0">
                <a:solidFill>
                  <a:prstClr val="black"/>
                </a:solidFill>
              </a:rPr>
              <a:t>sayısal </a:t>
            </a:r>
            <a:r>
              <a:rPr lang="tr-TR" sz="3200" dirty="0" smtClean="0">
                <a:solidFill>
                  <a:prstClr val="black"/>
                </a:solidFill>
              </a:rPr>
              <a:t>konularda daha yeteneklidir. Kimi </a:t>
            </a:r>
            <a:r>
              <a:rPr lang="tr-TR" sz="3200" dirty="0">
                <a:solidFill>
                  <a:prstClr val="black"/>
                </a:solidFill>
              </a:rPr>
              <a:t>sanatta, </a:t>
            </a:r>
            <a:r>
              <a:rPr lang="tr-TR" sz="3200" dirty="0" smtClean="0">
                <a:solidFill>
                  <a:prstClr val="black"/>
                </a:solidFill>
              </a:rPr>
              <a:t>kimiyse yabancı dil </a:t>
            </a:r>
            <a:r>
              <a:rPr lang="tr-TR" sz="3200" dirty="0">
                <a:solidFill>
                  <a:prstClr val="black"/>
                </a:solidFill>
              </a:rPr>
              <a:t>öğrenme </a:t>
            </a:r>
            <a:r>
              <a:rPr lang="tr-TR" sz="3200" dirty="0" smtClean="0">
                <a:solidFill>
                  <a:prstClr val="black"/>
                </a:solidFill>
              </a:rPr>
              <a:t>konusunda daha yeteneklidir. Öğrencinin sahip olduğu yetenekler, yöneleceği </a:t>
            </a:r>
            <a:r>
              <a:rPr lang="tr-TR" sz="3200" dirty="0">
                <a:solidFill>
                  <a:prstClr val="black"/>
                </a:solidFill>
              </a:rPr>
              <a:t>meslekle </a:t>
            </a:r>
            <a:r>
              <a:rPr lang="tr-TR" sz="3200" dirty="0" smtClean="0">
                <a:solidFill>
                  <a:prstClr val="black"/>
                </a:solidFill>
              </a:rPr>
              <a:t>eşleştiğ</a:t>
            </a:r>
            <a:r>
              <a:rPr lang="tr-TR" sz="3200" dirty="0">
                <a:solidFill>
                  <a:prstClr val="black"/>
                </a:solidFill>
              </a:rPr>
              <a:t>i</a:t>
            </a:r>
            <a:r>
              <a:rPr lang="tr-TR" sz="3200" dirty="0" smtClean="0">
                <a:solidFill>
                  <a:prstClr val="black"/>
                </a:solidFill>
              </a:rPr>
              <a:t> zaman mesleğinde </a:t>
            </a:r>
            <a:r>
              <a:rPr lang="tr-TR" sz="3200" dirty="0">
                <a:solidFill>
                  <a:prstClr val="black"/>
                </a:solidFill>
              </a:rPr>
              <a:t>hem </a:t>
            </a:r>
            <a:r>
              <a:rPr lang="tr-TR" sz="3200" dirty="0" smtClean="0">
                <a:solidFill>
                  <a:prstClr val="black"/>
                </a:solidFill>
              </a:rPr>
              <a:t>daha başarılı</a:t>
            </a:r>
            <a:r>
              <a:rPr lang="tr-TR" sz="3200" dirty="0">
                <a:solidFill>
                  <a:prstClr val="black"/>
                </a:solidFill>
              </a:rPr>
              <a:t>, hem daha mutlu </a:t>
            </a:r>
            <a:r>
              <a:rPr lang="tr-TR" sz="3200" dirty="0" smtClean="0">
                <a:solidFill>
                  <a:prstClr val="black"/>
                </a:solidFill>
              </a:rPr>
              <a:t>olur.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399" y="3390900"/>
            <a:ext cx="3187257" cy="2123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" y="7728553"/>
            <a:ext cx="4339740" cy="2521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2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94940" y="1862077"/>
            <a:ext cx="11972138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rum"/>
              </a:rPr>
              <a:t>Meslek Seçiminde Değerler</a:t>
            </a:r>
            <a:endParaRPr lang="en-US" sz="8000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72001" y="3854508"/>
            <a:ext cx="9372600" cy="864339"/>
            <a:chOff x="0" y="-114300"/>
            <a:chExt cx="4495164" cy="115245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4495164" cy="61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93C36"/>
                </a:solidFill>
                <a:latin typeface="Overpas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4495164" cy="115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smtClean="0">
                  <a:solidFill>
                    <a:srgbClr val="193C36"/>
                  </a:solidFill>
                  <a:latin typeface="Overpass Light Bold"/>
                </a:rPr>
                <a:t> </a:t>
              </a:r>
              <a:endParaRPr lang="tr-TR" sz="3200" dirty="0" smtClean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endParaRPr lang="en-US" sz="3200" dirty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586" y="9128061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119104" y="4277845"/>
            <a:ext cx="1510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tr-TR" sz="3200" dirty="0" smtClean="0">
              <a:solidFill>
                <a:prstClr val="black"/>
              </a:solidFill>
            </a:endParaRPr>
          </a:p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86000" y="4277845"/>
            <a:ext cx="13731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Mesleki </a:t>
            </a:r>
            <a:r>
              <a:rPr lang="tr-TR" sz="3200" b="1" dirty="0"/>
              <a:t>değerler</a:t>
            </a:r>
            <a:r>
              <a:rPr lang="tr-TR" sz="3200" dirty="0"/>
              <a:t> bir insanın bir meslekte aradığı takım çalışması, işbirliği, arkadaşlık, yaratıcılık, özgürlük, heyecan, çeşitlilik, para, iş güvencesi, saygınlık, terfi, başkalarına yardım etme, sağlık ve kişisel gelişim gibi özellikleri içerir.</a:t>
            </a:r>
            <a:endParaRPr lang="tr-TR" sz="3200" dirty="0">
              <a:solidFill>
                <a:prstClr val="black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5702"/>
            <a:ext cx="4572001" cy="31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94940" y="1409700"/>
            <a:ext cx="11972138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rum"/>
              </a:rPr>
              <a:t>Meslek Seçiminde Değerler</a:t>
            </a:r>
            <a:endParaRPr lang="en-US" sz="8000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72001" y="3854508"/>
            <a:ext cx="9372600" cy="864339"/>
            <a:chOff x="0" y="-114300"/>
            <a:chExt cx="4495164" cy="115245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4495164" cy="61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93C36"/>
                </a:solidFill>
                <a:latin typeface="Overpas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4495164" cy="115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smtClean="0">
                  <a:solidFill>
                    <a:srgbClr val="193C36"/>
                  </a:solidFill>
                  <a:latin typeface="Overpass Light Bold"/>
                </a:rPr>
                <a:t> </a:t>
              </a:r>
              <a:endParaRPr lang="tr-TR" sz="3200" dirty="0" smtClean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endParaRPr lang="en-US" sz="3200" dirty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586" y="9128061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119104" y="4277845"/>
            <a:ext cx="1510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tr-TR" sz="3200" dirty="0" smtClean="0">
              <a:solidFill>
                <a:prstClr val="black"/>
              </a:solidFill>
            </a:endParaRPr>
          </a:p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47205" y="4381963"/>
            <a:ext cx="13701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Meslek seçimi yaparken öğrencinin seçeceği mesleğin değerlerini destekleyecek özelliklere sahip olması işini yaparken daha fazla verim almasını ve mutlu olmasını sağlar.</a:t>
            </a:r>
            <a:endParaRPr lang="tr-TR" sz="3200" dirty="0">
              <a:solidFill>
                <a:prstClr val="black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23" y="6815021"/>
            <a:ext cx="3313555" cy="25735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16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5136" y="2106415"/>
            <a:ext cx="11439209" cy="6028650"/>
            <a:chOff x="-1632257" y="57150"/>
            <a:chExt cx="15252279" cy="5491722"/>
          </a:xfrm>
        </p:grpSpPr>
        <p:sp>
          <p:nvSpPr>
            <p:cNvPr id="3" name="TextBox 3"/>
            <p:cNvSpPr txBox="1"/>
            <p:nvPr/>
          </p:nvSpPr>
          <p:spPr>
            <a:xfrm>
              <a:off x="-1632257" y="57150"/>
              <a:ext cx="15252279" cy="1073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tr-TR" sz="9600" b="1" dirty="0" smtClean="0">
                  <a:solidFill>
                    <a:srgbClr val="193C36"/>
                  </a:solidFill>
                  <a:latin typeface="Forum"/>
                </a:rPr>
                <a:t>Geleceği Planlama</a:t>
              </a:r>
              <a:endParaRPr lang="en-US" sz="9600" b="1" dirty="0">
                <a:solidFill>
                  <a:srgbClr val="193C36"/>
                </a:solidFill>
                <a:latin typeface="Forum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145798" y="1904125"/>
              <a:ext cx="14325599" cy="364474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tr-TR" sz="2800" dirty="0" smtClean="0">
                <a:solidFill>
                  <a:srgbClr val="193C36"/>
                </a:solidFill>
                <a:latin typeface="Overpass Light"/>
              </a:endParaRP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Gelecek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geçmişte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ve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bugün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yaşadığımız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tecrübelerin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yansımalarıyla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şekillenen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bir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zaman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dilimidir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. Bu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nedenle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geleceği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tam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olarak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bilemesek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de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karşılaşabileceğimiz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durumları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bazen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tahmin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edebiliriz</a:t>
              </a:r>
              <a:r>
                <a:rPr lang="en-US" sz="3600" b="1" dirty="0" smtClean="0">
                  <a:solidFill>
                    <a:srgbClr val="193C36"/>
                  </a:solidFill>
                  <a:cs typeface="Times New Roman" pitchFamily="18" charset="0"/>
                </a:rPr>
                <a:t>.</a:t>
              </a:r>
              <a:endParaRPr lang="tr-TR" sz="3600" b="1" dirty="0" smtClean="0">
                <a:solidFill>
                  <a:srgbClr val="193C36"/>
                </a:solidFill>
                <a:cs typeface="Times New Roman" pitchFamily="18" charset="0"/>
              </a:endParaRP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3600" b="1" dirty="0">
                <a:solidFill>
                  <a:srgbClr val="193C36"/>
                </a:solidFill>
                <a:cs typeface="Times New Roman" pitchFamily="18" charset="0"/>
              </a:endParaRP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Geleceği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planlayabilme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becerisi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bu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nedenle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önemli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bir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beceridir</a:t>
              </a:r>
              <a:endParaRPr lang="en-US" sz="3600" b="1" dirty="0">
                <a:solidFill>
                  <a:srgbClr val="193C36"/>
                </a:solidFill>
                <a:cs typeface="Times New Roman" pitchFamily="18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8349" y="6359778"/>
            <a:ext cx="5932255" cy="342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835" y="4187477"/>
            <a:ext cx="2541521" cy="52748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478610">
            <a:off x="-286575" y="2735846"/>
            <a:ext cx="3653489" cy="4168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1217" y="1028700"/>
            <a:ext cx="1902939" cy="20166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51965" y="2037001"/>
            <a:ext cx="2153299" cy="19927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503365" y="2552075"/>
            <a:ext cx="924706" cy="966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94940" y="1409700"/>
            <a:ext cx="11972138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rum"/>
              </a:rPr>
              <a:t>Meslek Seçiminde Değerler</a:t>
            </a:r>
            <a:endParaRPr lang="en-US" sz="8000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72001" y="3854508"/>
            <a:ext cx="9372600" cy="864339"/>
            <a:chOff x="0" y="-114300"/>
            <a:chExt cx="4495164" cy="115245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4495164" cy="61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93C36"/>
                </a:solidFill>
                <a:latin typeface="Overpas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4495164" cy="115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 smtClean="0">
                  <a:solidFill>
                    <a:srgbClr val="193C36"/>
                  </a:solidFill>
                  <a:latin typeface="Overpass Light Bold"/>
                </a:rPr>
                <a:t> </a:t>
              </a:r>
              <a:endParaRPr lang="tr-TR" sz="3200" dirty="0" smtClean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</a:pPr>
              <a:endParaRPr lang="en-US" sz="3200" dirty="0">
                <a:solidFill>
                  <a:srgbClr val="193C3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586" y="9128061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119104" y="4277845"/>
            <a:ext cx="1510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tr-TR" sz="3200" dirty="0" smtClean="0">
              <a:solidFill>
                <a:prstClr val="black"/>
              </a:solidFill>
            </a:endParaRPr>
          </a:p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</a:t>
            </a: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47901" y="3687795"/>
            <a:ext cx="137310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/>
              <a:t>Seçilen  </a:t>
            </a:r>
            <a:r>
              <a:rPr lang="tr-TR" sz="3200" dirty="0"/>
              <a:t>meslek, </a:t>
            </a:r>
            <a:r>
              <a:rPr lang="tr-TR" sz="3200" dirty="0" smtClean="0"/>
              <a:t>ilg</a:t>
            </a:r>
            <a:r>
              <a:rPr lang="tr-TR" sz="3200" dirty="0"/>
              <a:t>i</a:t>
            </a:r>
            <a:r>
              <a:rPr lang="tr-TR" sz="3200" dirty="0" smtClean="0"/>
              <a:t> ve yeteneklerle örtüştüğü kadar </a:t>
            </a:r>
            <a:r>
              <a:rPr lang="tr-TR" sz="3200" dirty="0"/>
              <a:t>önem </a:t>
            </a:r>
            <a:r>
              <a:rPr lang="tr-TR" sz="3200" dirty="0" smtClean="0"/>
              <a:t>verilen değerlerle </a:t>
            </a:r>
            <a:r>
              <a:rPr lang="tr-TR" sz="3200" dirty="0"/>
              <a:t>de </a:t>
            </a:r>
            <a:r>
              <a:rPr lang="tr-TR" sz="3200" dirty="0" smtClean="0"/>
              <a:t>tutarlı olmalıdır.</a:t>
            </a:r>
          </a:p>
          <a:p>
            <a:pPr algn="ctr"/>
            <a:r>
              <a:rPr lang="tr-TR" sz="3200" dirty="0"/>
              <a:t>Bazıları </a:t>
            </a:r>
            <a:r>
              <a:rPr lang="tr-TR" sz="3200" dirty="0" smtClean="0"/>
              <a:t>için </a:t>
            </a:r>
            <a:r>
              <a:rPr lang="tr-TR" sz="3200" dirty="0"/>
              <a:t>i</a:t>
            </a:r>
            <a:r>
              <a:rPr lang="tr-TR" sz="3200" dirty="0" smtClean="0"/>
              <a:t>ş hayatında parasal </a:t>
            </a:r>
            <a:r>
              <a:rPr lang="tr-TR" sz="3200" dirty="0"/>
              <a:t>kazanç, </a:t>
            </a:r>
            <a:r>
              <a:rPr lang="tr-TR" sz="3200" dirty="0" smtClean="0"/>
              <a:t>toplumda saygın bir </a:t>
            </a:r>
            <a:r>
              <a:rPr lang="tr-TR" sz="3200" dirty="0"/>
              <a:t>konuma </a:t>
            </a:r>
            <a:r>
              <a:rPr lang="tr-TR" sz="3200" dirty="0" smtClean="0"/>
              <a:t>sahip olmak </a:t>
            </a:r>
            <a:r>
              <a:rPr lang="tr-TR" sz="3200" dirty="0"/>
              <a:t>daha </a:t>
            </a:r>
            <a:r>
              <a:rPr lang="tr-TR" sz="3200" dirty="0" smtClean="0"/>
              <a:t>önemliyken, bazıları için </a:t>
            </a:r>
            <a:r>
              <a:rPr lang="tr-TR" sz="3200" dirty="0"/>
              <a:t>de </a:t>
            </a:r>
            <a:r>
              <a:rPr lang="tr-TR" sz="3200" dirty="0" smtClean="0"/>
              <a:t>aile hayatına </a:t>
            </a:r>
            <a:r>
              <a:rPr lang="tr-TR" sz="3200" dirty="0"/>
              <a:t>zaman </a:t>
            </a:r>
            <a:r>
              <a:rPr lang="tr-TR" sz="3200" dirty="0" smtClean="0"/>
              <a:t>ayırmak önceliklidir</a:t>
            </a:r>
            <a:r>
              <a:rPr lang="tr-TR" sz="3200" dirty="0"/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08" y="6820653"/>
            <a:ext cx="4748212" cy="3162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8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8622" y="1001181"/>
            <a:ext cx="1250133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smtClean="0">
                <a:solidFill>
                  <a:srgbClr val="193C36"/>
                </a:solidFill>
                <a:latin typeface="+mj-lt"/>
              </a:rPr>
              <a:t>M</a:t>
            </a:r>
            <a:r>
              <a:rPr lang="tr-TR" sz="8000" dirty="0" smtClean="0">
                <a:solidFill>
                  <a:srgbClr val="193C36"/>
                </a:solidFill>
                <a:latin typeface="+mj-lt"/>
              </a:rPr>
              <a:t>eslek Seçiminde Aileye Düşen Sorumluluklar</a:t>
            </a:r>
            <a:endParaRPr lang="en-US" sz="8000" dirty="0">
              <a:solidFill>
                <a:srgbClr val="193C36"/>
              </a:solidFill>
              <a:latin typeface="+mj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01204" y="3972661"/>
            <a:ext cx="13429708" cy="387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193C36"/>
                </a:solidFill>
              </a:rPr>
              <a:t>Çocuğunuzun</a:t>
            </a:r>
            <a:r>
              <a:rPr lang="en-US" sz="3200" dirty="0" smtClean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çalışmaya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karşı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olumlu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tutum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geliştirmesine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yardımcı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olun</a:t>
            </a:r>
            <a:r>
              <a:rPr lang="en-US" sz="3200" dirty="0">
                <a:solidFill>
                  <a:srgbClr val="193C36"/>
                </a:solidFill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3752" y="5676900"/>
            <a:ext cx="12560847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193C36"/>
                </a:solidFill>
              </a:rPr>
              <a:t>Çocuğunuza</a:t>
            </a:r>
            <a:r>
              <a:rPr lang="en-US" sz="3200" dirty="0" smtClean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toplumdaki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mesleklerin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çok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sayıda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olduğunu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açıklayın</a:t>
            </a:r>
            <a:r>
              <a:rPr lang="en-US" sz="3200" dirty="0">
                <a:solidFill>
                  <a:srgbClr val="193C36"/>
                </a:solidFill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07662" y="7246265"/>
            <a:ext cx="1312325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193C36"/>
                </a:solidFill>
              </a:rPr>
              <a:t>Okuldaki</a:t>
            </a:r>
            <a:r>
              <a:rPr lang="en-US" sz="3200" dirty="0" smtClean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derslerle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meslekler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arasında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bağlantı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kurmasına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yardımcı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olun</a:t>
            </a:r>
            <a:r>
              <a:rPr lang="en-US" sz="3200" dirty="0">
                <a:solidFill>
                  <a:srgbClr val="193C36"/>
                </a:solidFill>
              </a:rPr>
              <a:t>.</a:t>
            </a:r>
            <a:r>
              <a:rPr lang="tr-TR" sz="3200" dirty="0" smtClean="0">
                <a:solidFill>
                  <a:srgbClr val="193C36"/>
                </a:solidFill>
              </a:rPr>
              <a:t> </a:t>
            </a:r>
            <a:endParaRPr lang="en-US" sz="3200" dirty="0">
              <a:solidFill>
                <a:srgbClr val="193C36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57489" y="6752801"/>
            <a:ext cx="369833" cy="986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5630237"/>
            <a:ext cx="362376" cy="6896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7029" y="3868769"/>
            <a:ext cx="301254" cy="5796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989895" y="-1745815"/>
            <a:ext cx="4781008" cy="44246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87656" y="1266800"/>
            <a:ext cx="1020006" cy="10665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525441" y="9519928"/>
            <a:ext cx="3942892" cy="76707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52" y="5862848"/>
            <a:ext cx="2610214" cy="2629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7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6037" y="1121805"/>
            <a:ext cx="1250133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smtClean="0">
                <a:solidFill>
                  <a:srgbClr val="193C36"/>
                </a:solidFill>
                <a:latin typeface="Forum"/>
              </a:rPr>
              <a:t>M</a:t>
            </a:r>
            <a:r>
              <a:rPr lang="tr-TR" sz="8000" dirty="0" smtClean="0">
                <a:solidFill>
                  <a:srgbClr val="193C36"/>
                </a:solidFill>
                <a:latin typeface="+mj-lt"/>
              </a:rPr>
              <a:t>eslek Seçiminde Aileye Düşen Sorumluluklar</a:t>
            </a:r>
            <a:endParaRPr lang="en-US" sz="8000" dirty="0">
              <a:solidFill>
                <a:srgbClr val="193C36"/>
              </a:solidFill>
              <a:latin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48683" y="4574966"/>
            <a:ext cx="1198030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193C36"/>
                </a:solidFill>
              </a:rPr>
              <a:t>Çocuğunuzun</a:t>
            </a:r>
            <a:r>
              <a:rPr lang="en-US" sz="3200" dirty="0" smtClean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mesleklere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karşı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cinsiyet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kalıp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yargı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geliştirmesini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önlemeye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çalışın</a:t>
            </a:r>
            <a:r>
              <a:rPr lang="en-US" sz="3200" dirty="0">
                <a:solidFill>
                  <a:srgbClr val="193C36"/>
                </a:solidFill>
              </a:rPr>
              <a:t>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331694">
            <a:off x="1114962" y="4707102"/>
            <a:ext cx="799883" cy="2736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89895" y="-1745815"/>
            <a:ext cx="4781008" cy="44246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7656" y="1266800"/>
            <a:ext cx="1020006" cy="10665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25441" y="9519928"/>
            <a:ext cx="3942892" cy="767072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2607662" y="6211319"/>
            <a:ext cx="1198030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193C36"/>
                </a:solidFill>
              </a:rPr>
              <a:t>Çocuğunuzun</a:t>
            </a:r>
            <a:r>
              <a:rPr lang="en-US" sz="3200" dirty="0" smtClean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mesleklere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karşı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olumlu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tutum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geliştirmesine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yardımcı</a:t>
            </a:r>
            <a:r>
              <a:rPr lang="en-US" sz="3200" dirty="0">
                <a:solidFill>
                  <a:srgbClr val="193C36"/>
                </a:solidFill>
              </a:rPr>
              <a:t> </a:t>
            </a:r>
            <a:r>
              <a:rPr lang="en-US" sz="3200" dirty="0" err="1">
                <a:solidFill>
                  <a:srgbClr val="193C36"/>
                </a:solidFill>
              </a:rPr>
              <a:t>olun</a:t>
            </a:r>
            <a:r>
              <a:rPr lang="en-US" sz="3200" dirty="0">
                <a:solidFill>
                  <a:srgbClr val="193C36"/>
                </a:solidFill>
              </a:rPr>
              <a:t>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43" y="6211319"/>
            <a:ext cx="697079" cy="73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970" y="4477769"/>
            <a:ext cx="3048000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45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23984">
            <a:off x="-868606" y="8460487"/>
            <a:ext cx="3365493" cy="35942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1867" y="-1150478"/>
            <a:ext cx="4376304" cy="4637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62535">
            <a:off x="13940604" y="1155140"/>
            <a:ext cx="2185202" cy="2493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81000" y="8742272"/>
            <a:ext cx="2764314" cy="1583198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935233" y="439476"/>
            <a:ext cx="1250133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smtClean="0">
                <a:solidFill>
                  <a:schemeClr val="bg1"/>
                </a:solidFill>
                <a:latin typeface="Forum"/>
              </a:rPr>
              <a:t>M</a:t>
            </a:r>
            <a:r>
              <a:rPr lang="tr-TR" sz="8000" dirty="0" smtClean="0">
                <a:solidFill>
                  <a:schemeClr val="bg1"/>
                </a:solidFill>
                <a:latin typeface="Forum"/>
              </a:rPr>
              <a:t>eslek Seçiminde Aileye Düşen Sorumluluklar</a:t>
            </a:r>
            <a:endParaRPr lang="en-US" sz="8000" dirty="0">
              <a:solidFill>
                <a:schemeClr val="bg1"/>
              </a:solidFill>
              <a:latin typeface="Forum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03132" y="6373464"/>
            <a:ext cx="369833" cy="986927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8781" y="5126992"/>
            <a:ext cx="362376" cy="689643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18013" y="3922559"/>
            <a:ext cx="301254" cy="579679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2390934" y="4152900"/>
            <a:ext cx="1342970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schemeClr val="bg1"/>
                </a:solidFill>
              </a:rPr>
              <a:t>Çalışma </a:t>
            </a:r>
            <a:r>
              <a:rPr lang="tr-TR" sz="3200" b="1" dirty="0">
                <a:solidFill>
                  <a:schemeClr val="bg1"/>
                </a:solidFill>
              </a:rPr>
              <a:t>hayatı için gerekli bazı tutumları kazandırmaya çalışın.</a:t>
            </a:r>
            <a:r>
              <a:rPr lang="en-US" sz="3200" dirty="0" smtClean="0">
                <a:solidFill>
                  <a:srgbClr val="193C36"/>
                </a:solidFill>
              </a:rPr>
              <a:t>.</a:t>
            </a:r>
            <a:endParaRPr lang="en-US" sz="3200" dirty="0">
              <a:solidFill>
                <a:srgbClr val="193C36"/>
              </a:solidFill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1395855" y="5295900"/>
            <a:ext cx="1342970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schemeClr val="bg1"/>
                </a:solidFill>
              </a:rPr>
              <a:t>Çocuğunuzun </a:t>
            </a:r>
            <a:r>
              <a:rPr lang="tr-TR" sz="3200" b="1" dirty="0">
                <a:solidFill>
                  <a:schemeClr val="bg1"/>
                </a:solidFill>
              </a:rPr>
              <a:t>başarılı olduğu işlere ilişkin konuşun.</a:t>
            </a:r>
            <a:endParaRPr lang="en-US" sz="3200" dirty="0">
              <a:solidFill>
                <a:srgbClr val="193C36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635601" y="6515100"/>
            <a:ext cx="1342970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schemeClr val="bg1"/>
                </a:solidFill>
              </a:rPr>
              <a:t>Çocuğunuzun </a:t>
            </a:r>
            <a:r>
              <a:rPr lang="tr-TR" sz="3200" b="1" dirty="0">
                <a:solidFill>
                  <a:schemeClr val="bg1"/>
                </a:solidFill>
              </a:rPr>
              <a:t>meslekler hakkında bilgi sahibi olmasına yardımcı olun.</a:t>
            </a:r>
            <a:endParaRPr lang="en-US" sz="3200" dirty="0">
              <a:solidFill>
                <a:srgbClr val="193C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23984">
            <a:off x="-868606" y="8460487"/>
            <a:ext cx="3365493" cy="35942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1867" y="-1150478"/>
            <a:ext cx="4376304" cy="4637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62535">
            <a:off x="13940604" y="1155140"/>
            <a:ext cx="2185202" cy="2493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81000" y="8742272"/>
            <a:ext cx="2764314" cy="1583198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942019" y="402618"/>
            <a:ext cx="1250133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smtClean="0">
                <a:solidFill>
                  <a:prstClr val="white"/>
                </a:solidFill>
                <a:latin typeface="Forum"/>
              </a:rPr>
              <a:t>M</a:t>
            </a:r>
            <a:r>
              <a:rPr lang="tr-TR" sz="8000" dirty="0" smtClean="0">
                <a:solidFill>
                  <a:prstClr val="white"/>
                </a:solidFill>
                <a:latin typeface="Forum"/>
              </a:rPr>
              <a:t>eslek Seçiminde Aileye Düşen Sorumluluklar</a:t>
            </a:r>
            <a:endParaRPr lang="en-US" sz="8000" dirty="0">
              <a:solidFill>
                <a:prstClr val="white"/>
              </a:solidFill>
              <a:latin typeface="Forum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331694">
            <a:off x="1285422" y="3752969"/>
            <a:ext cx="799883" cy="27367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7" y="5421946"/>
            <a:ext cx="697079" cy="73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3"/>
          <p:cNvSpPr txBox="1"/>
          <p:nvPr/>
        </p:nvSpPr>
        <p:spPr>
          <a:xfrm>
            <a:off x="2082001" y="3740256"/>
            <a:ext cx="15839821" cy="75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prstClr val="white"/>
                </a:solidFill>
              </a:rPr>
              <a:t>Meslekler </a:t>
            </a:r>
            <a:r>
              <a:rPr lang="tr-TR" sz="3200" b="1" dirty="0">
                <a:solidFill>
                  <a:prstClr val="white"/>
                </a:solidFill>
              </a:rPr>
              <a:t>hakkında doğru ve eksiksiz bilgi sahibi olmasının önemini tartışın (iş ortamı, çalışma koşulları vs.). </a:t>
            </a:r>
            <a:endParaRPr lang="en-US" sz="3200" dirty="0">
              <a:solidFill>
                <a:srgbClr val="193C36"/>
              </a:solidFill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1396527" y="5452399"/>
            <a:ext cx="15839821" cy="75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prstClr val="white"/>
                </a:solidFill>
              </a:rPr>
              <a:t>Çocuğunuzun</a:t>
            </a:r>
            <a:r>
              <a:rPr lang="tr-TR" sz="3200" b="1" dirty="0">
                <a:solidFill>
                  <a:prstClr val="white"/>
                </a:solidFill>
              </a:rPr>
              <a:t>, kendinizin veya yakın çevrenizde bulunan insanların </a:t>
            </a:r>
            <a:r>
              <a:rPr lang="tr-TR" sz="3200" b="1" dirty="0" smtClean="0">
                <a:solidFill>
                  <a:prstClr val="white"/>
                </a:solidFill>
              </a:rPr>
              <a:t>meslekleri </a:t>
            </a:r>
            <a:r>
              <a:rPr lang="tr-TR" sz="3200" b="1" dirty="0">
                <a:solidFill>
                  <a:prstClr val="white"/>
                </a:solidFill>
              </a:rPr>
              <a:t>hakkında çeşitli kaynaklardan araştırma yapmasını teşvik edin. </a:t>
            </a:r>
            <a:endParaRPr lang="en-US" sz="3200" dirty="0">
              <a:solidFill>
                <a:srgbClr val="193C3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17" y="6362700"/>
            <a:ext cx="5695682" cy="3804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75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01136">
            <a:off x="17501" y="7668184"/>
            <a:ext cx="3365493" cy="35942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1867" y="-1150478"/>
            <a:ext cx="4376304" cy="4637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62535">
            <a:off x="13940604" y="1155140"/>
            <a:ext cx="2185202" cy="2493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5021" y="8532758"/>
            <a:ext cx="2764314" cy="1583198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935233" y="999482"/>
            <a:ext cx="1250133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smtClean="0">
                <a:solidFill>
                  <a:prstClr val="white"/>
                </a:solidFill>
                <a:latin typeface="Forum"/>
              </a:rPr>
              <a:t>M</a:t>
            </a:r>
            <a:r>
              <a:rPr lang="tr-TR" sz="8000" dirty="0" smtClean="0">
                <a:solidFill>
                  <a:prstClr val="white"/>
                </a:solidFill>
                <a:latin typeface="Forum"/>
              </a:rPr>
              <a:t>eslek Seçiminde Aileye Düşen Sorumluluklar</a:t>
            </a:r>
            <a:endParaRPr lang="en-US" sz="8000" dirty="0">
              <a:solidFill>
                <a:prstClr val="white"/>
              </a:solidFill>
              <a:latin typeface="Forum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79502" y="6506961"/>
            <a:ext cx="369833" cy="986927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3855" y="5262885"/>
            <a:ext cx="362376" cy="689643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67178" y="3822892"/>
            <a:ext cx="301254" cy="579679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2514600" y="3926205"/>
            <a:ext cx="14842841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prstClr val="white"/>
                </a:solidFill>
              </a:rPr>
              <a:t>Değişik </a:t>
            </a:r>
            <a:r>
              <a:rPr lang="tr-TR" sz="3200" b="1" dirty="0">
                <a:solidFill>
                  <a:prstClr val="white"/>
                </a:solidFill>
              </a:rPr>
              <a:t>iş yerlerini ziyaret ederek, gözlemler yaparak ya da meslekleri tanıtıcı konferanslara katılarak mesleklere ilişkin bilgi toplamasını teşvik edin.</a:t>
            </a:r>
            <a:r>
              <a:rPr lang="en-US" sz="3200" dirty="0" smtClean="0">
                <a:solidFill>
                  <a:srgbClr val="193C36"/>
                </a:solidFill>
              </a:rPr>
              <a:t>.</a:t>
            </a:r>
            <a:endParaRPr lang="en-US" sz="3200" dirty="0">
              <a:solidFill>
                <a:srgbClr val="193C36"/>
              </a:solidFill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2067178" y="5600700"/>
            <a:ext cx="1342970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prstClr val="white"/>
                </a:solidFill>
              </a:rPr>
              <a:t>İlgi </a:t>
            </a:r>
            <a:r>
              <a:rPr lang="tr-TR" sz="3200" b="1" dirty="0">
                <a:solidFill>
                  <a:prstClr val="white"/>
                </a:solidFill>
              </a:rPr>
              <a:t>ve yeteneklerin meslek seçimindeki önemi hakkında konuşun.</a:t>
            </a:r>
            <a:endParaRPr lang="en-US" sz="3200" dirty="0">
              <a:solidFill>
                <a:srgbClr val="193C36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3760905" y="6648597"/>
            <a:ext cx="1342970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prstClr val="white"/>
                </a:solidFill>
              </a:rPr>
              <a:t>Mesleğin </a:t>
            </a:r>
            <a:r>
              <a:rPr lang="tr-TR" sz="3200" b="1" dirty="0">
                <a:solidFill>
                  <a:prstClr val="white"/>
                </a:solidFill>
              </a:rPr>
              <a:t>sadece hayatı kazanmak için yapılan etkinlikler bütünü olmadığı konusunda tartışın.</a:t>
            </a:r>
            <a:endParaRPr lang="en-US" sz="3200" dirty="0">
              <a:solidFill>
                <a:srgbClr val="193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92500" y="1857426"/>
            <a:ext cx="1331989" cy="13077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8022383"/>
            <a:ext cx="1682886" cy="17972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2917" y="7926612"/>
            <a:ext cx="864962" cy="9044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567301">
            <a:off x="5626254" y="-2116572"/>
            <a:ext cx="4252155" cy="3672316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4038600" y="1638300"/>
            <a:ext cx="121539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b="1" dirty="0" smtClean="0">
                <a:solidFill>
                  <a:srgbClr val="193C36"/>
                </a:solidFill>
                <a:latin typeface="Forum"/>
              </a:rPr>
              <a:t>Meslek Seçiminde Aileye Öneriler</a:t>
            </a:r>
            <a:endParaRPr lang="en-US" sz="8000" b="1" dirty="0">
              <a:solidFill>
                <a:srgbClr val="193C36"/>
              </a:solidFill>
              <a:latin typeface="Forum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4135"/>
            <a:ext cx="3886200" cy="2569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Metin kutusu 1"/>
          <p:cNvSpPr txBox="1"/>
          <p:nvPr/>
        </p:nvSpPr>
        <p:spPr>
          <a:xfrm>
            <a:off x="5540730" y="5483980"/>
            <a:ext cx="12314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Çocuğunuzun </a:t>
            </a:r>
            <a:r>
              <a:rPr lang="tr-TR" sz="3200" dirty="0"/>
              <a:t>yetenek, ilgi ve değerlerine uygun bir alanı uzmanlardan </a:t>
            </a:r>
            <a:r>
              <a:rPr lang="tr-TR" sz="3200" dirty="0" smtClean="0"/>
              <a:t>yardım alarak belirleyebilirsiniz</a:t>
            </a:r>
            <a:r>
              <a:rPr lang="tr-TR" sz="3200" dirty="0"/>
              <a:t>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604111" y="7191386"/>
            <a:ext cx="11079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Çocuğunuzun </a:t>
            </a:r>
            <a:r>
              <a:rPr lang="tr-TR" sz="3200" dirty="0"/>
              <a:t>yetenek ve ilgilerine uygun bir alanı seçtiğinde daha mutlu ve başarılı olacağını hatırlatabilirsiniz.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90" y="5610888"/>
            <a:ext cx="348540" cy="36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71" y="7300861"/>
            <a:ext cx="348540" cy="36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8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96802" y="1382798"/>
            <a:ext cx="1331989" cy="13077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124331">
            <a:off x="15983368" y="5686405"/>
            <a:ext cx="1682886" cy="17972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2917" y="7926612"/>
            <a:ext cx="864962" cy="9044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567301">
            <a:off x="5626254" y="-2116572"/>
            <a:ext cx="4252155" cy="3672316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3765791" y="1382798"/>
            <a:ext cx="121539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b="1" dirty="0" smtClean="0">
                <a:solidFill>
                  <a:srgbClr val="193C36"/>
                </a:solidFill>
                <a:latin typeface="Forum"/>
              </a:rPr>
              <a:t>Meslek Seçiminde Aileye Öneriler</a:t>
            </a:r>
            <a:endParaRPr lang="en-US" sz="8000" b="1" dirty="0">
              <a:solidFill>
                <a:srgbClr val="193C36"/>
              </a:solidFill>
              <a:latin typeface="Forum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608320" y="4475579"/>
            <a:ext cx="1123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</a:rPr>
              <a:t>İlgi </a:t>
            </a:r>
            <a:r>
              <a:rPr lang="tr-TR" sz="3200" dirty="0">
                <a:solidFill>
                  <a:prstClr val="black"/>
                </a:solidFill>
              </a:rPr>
              <a:t>duyduğu faaliyetleri yapması için ona fırsatlar verebilir, yeteneklerini </a:t>
            </a:r>
            <a:r>
              <a:rPr lang="tr-TR" sz="3200" dirty="0" smtClean="0">
                <a:solidFill>
                  <a:prstClr val="black"/>
                </a:solidFill>
              </a:rPr>
              <a:t>geliştireceği </a:t>
            </a:r>
            <a:r>
              <a:rPr lang="tr-TR" sz="3200" dirty="0">
                <a:solidFill>
                  <a:prstClr val="black"/>
                </a:solidFill>
              </a:rPr>
              <a:t>etkinliklere yönlendirebilirsiniz.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608320" y="5992144"/>
            <a:ext cx="929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</a:rPr>
              <a:t>Mesleklere </a:t>
            </a:r>
            <a:r>
              <a:rPr lang="tr-TR" sz="3200" dirty="0">
                <a:solidFill>
                  <a:prstClr val="black"/>
                </a:solidFill>
              </a:rPr>
              <a:t>ilişkin hedef belirlemesine yardım edebilirsiniz.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6533" y="4539168"/>
            <a:ext cx="426234" cy="455202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0646" y="6135099"/>
            <a:ext cx="426234" cy="4552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983" y="0"/>
            <a:ext cx="5765800" cy="10302240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5480387" y="7529209"/>
            <a:ext cx="1069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</a:rPr>
              <a:t>Çocuğunuzu </a:t>
            </a:r>
            <a:r>
              <a:rPr lang="tr-TR" sz="3200" dirty="0">
                <a:solidFill>
                  <a:prstClr val="black"/>
                </a:solidFill>
              </a:rPr>
              <a:t>liseden sonraki eğitim ve iş olanaklarını araştırmaya sevk </a:t>
            </a:r>
            <a:r>
              <a:rPr lang="tr-TR" sz="3200" dirty="0" smtClean="0">
                <a:solidFill>
                  <a:prstClr val="black"/>
                </a:solidFill>
              </a:rPr>
              <a:t>edebilirsiniz</a:t>
            </a:r>
            <a:r>
              <a:rPr lang="tr-TR" sz="3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44783" y="7699011"/>
            <a:ext cx="426234" cy="4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27311" y="4175637"/>
            <a:ext cx="1331989" cy="13077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8022383"/>
            <a:ext cx="1682886" cy="17972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38400" y="4088812"/>
            <a:ext cx="432481" cy="4522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567301">
            <a:off x="5626254" y="-2116572"/>
            <a:ext cx="4252155" cy="3672316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2867590" y="1382798"/>
            <a:ext cx="121539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b="1" dirty="0" smtClean="0">
                <a:solidFill>
                  <a:srgbClr val="193C36"/>
                </a:solidFill>
                <a:latin typeface="Forum"/>
              </a:rPr>
              <a:t>Meslek Seçiminde Aileye Öneriler</a:t>
            </a:r>
            <a:endParaRPr lang="en-US" sz="8000" b="1" dirty="0">
              <a:solidFill>
                <a:srgbClr val="193C36"/>
              </a:solidFill>
              <a:latin typeface="Forum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7240607"/>
            <a:ext cx="4048690" cy="2676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3082290" y="3916398"/>
            <a:ext cx="1123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</a:rPr>
              <a:t>Girmeyi </a:t>
            </a:r>
            <a:r>
              <a:rPr lang="tr-TR" sz="3200" dirty="0">
                <a:solidFill>
                  <a:prstClr val="black"/>
                </a:solidFill>
              </a:rPr>
              <a:t>düşündüğü meslekle ilgili olarak araştırma yapmasına teşvik </a:t>
            </a:r>
            <a:r>
              <a:rPr lang="tr-TR" sz="3200" dirty="0" smtClean="0">
                <a:solidFill>
                  <a:prstClr val="black"/>
                </a:solidFill>
              </a:rPr>
              <a:t>edebilirsiniz</a:t>
            </a:r>
            <a:r>
              <a:rPr lang="tr-TR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067050" y="5254807"/>
            <a:ext cx="13415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</a:rPr>
              <a:t>Evde </a:t>
            </a:r>
            <a:r>
              <a:rPr lang="tr-TR" sz="3200" dirty="0">
                <a:solidFill>
                  <a:prstClr val="black"/>
                </a:solidFill>
              </a:rPr>
              <a:t>okulda olmak üzere küçük konulardan başlayarak çocuğunuza </a:t>
            </a:r>
            <a:r>
              <a:rPr lang="tr-TR" sz="3200" dirty="0" smtClean="0">
                <a:solidFill>
                  <a:prstClr val="black"/>
                </a:solidFill>
              </a:rPr>
              <a:t>BAĞIMSIZ </a:t>
            </a:r>
            <a:r>
              <a:rPr lang="tr-TR" sz="3200" dirty="0">
                <a:solidFill>
                  <a:prstClr val="black"/>
                </a:solidFill>
              </a:rPr>
              <a:t>karar verme sorumluluğunu öğretebilirsiniz.</a:t>
            </a:r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38400" y="5505754"/>
            <a:ext cx="432481" cy="4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8022383"/>
            <a:ext cx="1682886" cy="17972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2917" y="7926612"/>
            <a:ext cx="864962" cy="9044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67301">
            <a:off x="5626254" y="-2116572"/>
            <a:ext cx="4252155" cy="3672316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990600" y="1087612"/>
            <a:ext cx="121539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b="1" dirty="0" smtClean="0">
                <a:solidFill>
                  <a:srgbClr val="193C36"/>
                </a:solidFill>
                <a:latin typeface="Forum"/>
              </a:rPr>
              <a:t>Meslek Seçiminde Aileye Öneriler</a:t>
            </a:r>
            <a:endParaRPr lang="en-US" sz="8000" b="1" dirty="0">
              <a:solidFill>
                <a:srgbClr val="193C36"/>
              </a:solidFill>
              <a:latin typeface="Forum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284942" y="3821693"/>
            <a:ext cx="14488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</a:rPr>
              <a:t>Sizler </a:t>
            </a:r>
            <a:r>
              <a:rPr lang="tr-TR" sz="3200" dirty="0">
                <a:solidFill>
                  <a:prstClr val="black"/>
                </a:solidFill>
              </a:rPr>
              <a:t>çocuğunuzun kendisine en uygun mesleği seçmesine yardım </a:t>
            </a:r>
            <a:r>
              <a:rPr lang="tr-TR" sz="3200" dirty="0" smtClean="0">
                <a:solidFill>
                  <a:prstClr val="black"/>
                </a:solidFill>
              </a:rPr>
              <a:t>edebilecek </a:t>
            </a:r>
            <a:r>
              <a:rPr lang="tr-TR" sz="3200" dirty="0">
                <a:solidFill>
                  <a:prstClr val="black"/>
                </a:solidFill>
              </a:rPr>
              <a:t>en önemli kişilersiniz.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61294" y="5264526"/>
            <a:ext cx="15439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</a:rPr>
              <a:t>Çocuğunuza </a:t>
            </a:r>
            <a:r>
              <a:rPr lang="tr-TR" sz="3200" dirty="0">
                <a:solidFill>
                  <a:prstClr val="black"/>
                </a:solidFill>
              </a:rPr>
              <a:t>yapacağınız yardım onun ileride mutlu ve başarılı bir insan </a:t>
            </a:r>
            <a:r>
              <a:rPr lang="tr-TR" sz="3200" dirty="0" smtClean="0">
                <a:solidFill>
                  <a:prstClr val="black"/>
                </a:solidFill>
              </a:rPr>
              <a:t>olmasına </a:t>
            </a:r>
            <a:r>
              <a:rPr lang="tr-TR" sz="3200" dirty="0">
                <a:solidFill>
                  <a:prstClr val="black"/>
                </a:solidFill>
              </a:rPr>
              <a:t>katkı sağlayacaktır.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981521"/>
            <a:ext cx="4226858" cy="2798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4847" y="3833176"/>
            <a:ext cx="521214" cy="51173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4840" y="5276009"/>
            <a:ext cx="521214" cy="5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52213" y="2037001"/>
            <a:ext cx="11836365" cy="5307606"/>
            <a:chOff x="-2161798" y="57150"/>
            <a:chExt cx="15781820" cy="4834896"/>
          </a:xfrm>
        </p:grpSpPr>
        <p:sp>
          <p:nvSpPr>
            <p:cNvPr id="3" name="TextBox 3"/>
            <p:cNvSpPr txBox="1"/>
            <p:nvPr/>
          </p:nvSpPr>
          <p:spPr>
            <a:xfrm>
              <a:off x="-2161798" y="57150"/>
              <a:ext cx="15781820" cy="21013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tr-TR" sz="9600" b="1" dirty="0" smtClean="0">
                  <a:solidFill>
                    <a:srgbClr val="193C36"/>
                  </a:solidFill>
                  <a:latin typeface="Forum"/>
                </a:rPr>
                <a:t>Geleceği Planlamak  Ne Demek?</a:t>
              </a:r>
              <a:endParaRPr lang="en-US" sz="9600" b="1" dirty="0">
                <a:solidFill>
                  <a:srgbClr val="193C36"/>
                </a:solidFill>
                <a:latin typeface="Forum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145799" y="2158486"/>
              <a:ext cx="14325599" cy="27335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tr-TR" sz="2800" dirty="0" smtClean="0">
                <a:solidFill>
                  <a:srgbClr val="193C36"/>
                </a:solidFill>
                <a:latin typeface="Overpass Light"/>
              </a:endParaRP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3600" b="1" dirty="0" err="1" smtClean="0">
                  <a:solidFill>
                    <a:srgbClr val="193C36"/>
                  </a:solidFill>
                  <a:cs typeface="Times New Roman" pitchFamily="18" charset="0"/>
                </a:rPr>
                <a:t>Doğru</a:t>
              </a:r>
              <a:r>
                <a:rPr lang="en-US" sz="3600" b="1" dirty="0" smtClean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bir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karar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mutlu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ve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huzurlu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bir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yaşamın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kapılarını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ardına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kadar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açar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Karar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vermenizi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193C36"/>
                  </a:solidFill>
                  <a:cs typeface="Times New Roman" pitchFamily="18" charset="0"/>
                </a:rPr>
                <a:t>sağlayan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193C36"/>
                  </a:solidFill>
                  <a:cs typeface="Times New Roman" pitchFamily="18" charset="0"/>
                </a:rPr>
                <a:t>anahtarlar</a:t>
              </a:r>
              <a:r>
                <a:rPr lang="en-US" sz="3600" b="1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600" b="1" u="sng" dirty="0" err="1">
                  <a:solidFill>
                    <a:srgbClr val="193C36"/>
                  </a:solidFill>
                  <a:cs typeface="Times New Roman" pitchFamily="18" charset="0"/>
                </a:rPr>
                <a:t>düşüncelerinizin</a:t>
              </a:r>
              <a:r>
                <a:rPr lang="en-US" sz="3600" b="1" u="sng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600" b="1" u="sng" dirty="0" err="1">
                  <a:solidFill>
                    <a:srgbClr val="193C36"/>
                  </a:solidFill>
                  <a:cs typeface="Times New Roman" pitchFamily="18" charset="0"/>
                </a:rPr>
                <a:t>inançlarınızın</a:t>
              </a:r>
              <a:r>
                <a:rPr lang="en-US" sz="3600" b="1" u="sng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600" b="1" u="sng" dirty="0" err="1">
                  <a:solidFill>
                    <a:srgbClr val="193C36"/>
                  </a:solidFill>
                  <a:cs typeface="Times New Roman" pitchFamily="18" charset="0"/>
                </a:rPr>
                <a:t>isteklerinizin</a:t>
              </a:r>
              <a:r>
                <a:rPr lang="en-US" sz="3600" b="1" u="sng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600" b="1" u="sng" dirty="0" err="1">
                  <a:solidFill>
                    <a:srgbClr val="193C36"/>
                  </a:solidFill>
                  <a:cs typeface="Times New Roman" pitchFamily="18" charset="0"/>
                </a:rPr>
                <a:t>ihtiyaçlarınızın</a:t>
              </a:r>
              <a:r>
                <a:rPr lang="en-US" sz="3600" b="1" u="sng" dirty="0">
                  <a:solidFill>
                    <a:srgbClr val="193C36"/>
                  </a:solidFill>
                  <a:cs typeface="Times New Roman" pitchFamily="18" charset="0"/>
                </a:rPr>
                <a:t>, </a:t>
              </a:r>
              <a:r>
                <a:rPr lang="en-US" sz="3600" b="1" u="sng" dirty="0" err="1">
                  <a:solidFill>
                    <a:srgbClr val="193C36"/>
                  </a:solidFill>
                  <a:cs typeface="Times New Roman" pitchFamily="18" charset="0"/>
                </a:rPr>
                <a:t>yeteneklerinizin</a:t>
              </a:r>
              <a:r>
                <a:rPr lang="en-US" sz="3600" b="1" u="sng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u="sng" dirty="0" err="1">
                  <a:solidFill>
                    <a:srgbClr val="193C36"/>
                  </a:solidFill>
                  <a:cs typeface="Times New Roman" pitchFamily="18" charset="0"/>
                </a:rPr>
                <a:t>ve</a:t>
              </a:r>
              <a:r>
                <a:rPr lang="en-US" sz="3600" b="1" u="sng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u="sng" dirty="0" err="1" smtClean="0">
                  <a:solidFill>
                    <a:srgbClr val="193C36"/>
                  </a:solidFill>
                  <a:cs typeface="Times New Roman" pitchFamily="18" charset="0"/>
                </a:rPr>
                <a:t>değerlerinizin</a:t>
              </a:r>
              <a:r>
                <a:rPr lang="en-US" sz="3600" b="1" u="sng" dirty="0" smtClean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u="sng" dirty="0" err="1">
                  <a:solidFill>
                    <a:srgbClr val="193C36"/>
                  </a:solidFill>
                  <a:cs typeface="Times New Roman" pitchFamily="18" charset="0"/>
                </a:rPr>
                <a:t>bir</a:t>
              </a:r>
              <a:r>
                <a:rPr lang="en-US" sz="3600" b="1" u="sng" dirty="0">
                  <a:solidFill>
                    <a:srgbClr val="193C36"/>
                  </a:solidFill>
                  <a:cs typeface="Times New Roman" pitchFamily="18" charset="0"/>
                </a:rPr>
                <a:t> </a:t>
              </a:r>
              <a:r>
                <a:rPr lang="en-US" sz="3600" b="1" u="sng" dirty="0" err="1">
                  <a:solidFill>
                    <a:srgbClr val="193C36"/>
                  </a:solidFill>
                  <a:cs typeface="Times New Roman" pitchFamily="18" charset="0"/>
                </a:rPr>
                <a:t>bileşkesidir</a:t>
              </a:r>
              <a:r>
                <a:rPr lang="en-US" sz="3600" b="1" u="sng" dirty="0">
                  <a:solidFill>
                    <a:srgbClr val="193C36"/>
                  </a:solidFill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8349" y="6359778"/>
            <a:ext cx="5932255" cy="342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835" y="4187477"/>
            <a:ext cx="2541521" cy="52748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478610">
            <a:off x="-286575" y="2735846"/>
            <a:ext cx="3653489" cy="4168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1217" y="1028700"/>
            <a:ext cx="1902939" cy="20166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28614" y="2199618"/>
            <a:ext cx="2153299" cy="19927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017027" y="2706944"/>
            <a:ext cx="924706" cy="9668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7014771"/>
            <a:ext cx="5039415" cy="3350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42579" y="-2120640"/>
            <a:ext cx="4781008" cy="44246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-832035"/>
            <a:ext cx="4618570" cy="5142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36183" y="1557408"/>
            <a:ext cx="1011087" cy="105722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998613" y="2868223"/>
            <a:ext cx="121539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b="1" dirty="0" smtClean="0">
                <a:solidFill>
                  <a:schemeClr val="bg1"/>
                </a:solidFill>
                <a:latin typeface="Forum"/>
              </a:rPr>
              <a:t>Anne Baba Olarak;</a:t>
            </a:r>
            <a:endParaRPr lang="en-US" sz="8000" b="1" dirty="0">
              <a:solidFill>
                <a:schemeClr val="bg1"/>
              </a:solidFill>
              <a:latin typeface="Forum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933221" y="4991100"/>
            <a:ext cx="14219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Çocuklarınızın </a:t>
            </a:r>
            <a:r>
              <a:rPr lang="tr-TR" sz="3200" dirty="0">
                <a:solidFill>
                  <a:schemeClr val="bg1"/>
                </a:solidFill>
              </a:rPr>
              <a:t>isteklerini, beklentilerini, sınırlarını yok sayarak, kendimiz, kendi </a:t>
            </a:r>
            <a:r>
              <a:rPr lang="tr-TR" sz="3200" dirty="0" smtClean="0">
                <a:solidFill>
                  <a:schemeClr val="bg1"/>
                </a:solidFill>
              </a:rPr>
              <a:t>amaçlarımız</a:t>
            </a:r>
            <a:r>
              <a:rPr lang="tr-TR" sz="3200" dirty="0">
                <a:solidFill>
                  <a:schemeClr val="bg1"/>
                </a:solidFill>
              </a:rPr>
              <a:t>, kendi yapamadıklarımız doğrultusunda beklenti oluşturmamalıyız.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28700" y="6502182"/>
            <a:ext cx="161238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Çocuklarımızdan </a:t>
            </a:r>
            <a:r>
              <a:rPr lang="tr-TR" sz="3200" dirty="0">
                <a:solidFill>
                  <a:schemeClr val="bg1"/>
                </a:solidFill>
              </a:rPr>
              <a:t>beklentilerimiz "Senin için saçımı süpürge yaptım, karşılığını </a:t>
            </a:r>
            <a:r>
              <a:rPr lang="tr-TR" sz="3200" dirty="0" smtClean="0">
                <a:solidFill>
                  <a:schemeClr val="bg1"/>
                </a:solidFill>
              </a:rPr>
              <a:t>vermelisin</a:t>
            </a:r>
            <a:r>
              <a:rPr lang="tr-TR" sz="3200" dirty="0">
                <a:solidFill>
                  <a:schemeClr val="bg1"/>
                </a:solidFill>
              </a:rPr>
              <a:t>" tarzında bir senet haline dönüşmemelidir</a:t>
            </a:r>
            <a:r>
              <a:rPr lang="tr-TR" sz="3200" dirty="0" smtClean="0">
                <a:solidFill>
                  <a:schemeClr val="bg1"/>
                </a:solidFill>
              </a:rPr>
              <a:t>.</a:t>
            </a:r>
          </a:p>
          <a:p>
            <a:endParaRPr lang="tr-TR" sz="3200" dirty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Çocuklarımızdan </a:t>
            </a:r>
            <a:r>
              <a:rPr lang="tr-TR" sz="3200" dirty="0">
                <a:solidFill>
                  <a:schemeClr val="bg1"/>
                </a:solidFill>
              </a:rPr>
              <a:t>beklentilerimiz açık şekilde ifade edilmelidir.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3184" y="5246296"/>
            <a:ext cx="236212" cy="218604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5948" y="6667500"/>
            <a:ext cx="262752" cy="24316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317" y="7945462"/>
            <a:ext cx="245778" cy="227456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39053" y="1028798"/>
            <a:ext cx="1011087" cy="105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42579" y="-2120640"/>
            <a:ext cx="4781008" cy="44246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-832035"/>
            <a:ext cx="4618570" cy="5142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36183" y="1557408"/>
            <a:ext cx="1011087" cy="10572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027" y="7962900"/>
            <a:ext cx="2270973" cy="212445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334000" y="2614628"/>
            <a:ext cx="121539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b="1" dirty="0" smtClean="0">
                <a:solidFill>
                  <a:prstClr val="white"/>
                </a:solidFill>
                <a:latin typeface="Forum"/>
              </a:rPr>
              <a:t>Anne Baba Olarak;</a:t>
            </a:r>
            <a:endParaRPr lang="en-US" sz="8000" b="1" dirty="0">
              <a:solidFill>
                <a:prstClr val="white"/>
              </a:solidFill>
              <a:latin typeface="Forum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28700" y="4754880"/>
            <a:ext cx="16123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prstClr val="white"/>
                </a:solidFill>
              </a:rPr>
              <a:t>Hedefini </a:t>
            </a:r>
            <a:r>
              <a:rPr lang="tr-TR" sz="3200" dirty="0">
                <a:solidFill>
                  <a:prstClr val="white"/>
                </a:solidFill>
              </a:rPr>
              <a:t>kendi belirleyemeyen  ergen  ya bunu kabul etmeyerek ailesiyle çatışmaya </a:t>
            </a:r>
            <a:r>
              <a:rPr lang="tr-TR" sz="3200" dirty="0" smtClean="0">
                <a:solidFill>
                  <a:prstClr val="white"/>
                </a:solidFill>
              </a:rPr>
              <a:t>girecek </a:t>
            </a:r>
            <a:r>
              <a:rPr lang="tr-TR" sz="3200" dirty="0">
                <a:solidFill>
                  <a:prstClr val="white"/>
                </a:solidFill>
              </a:rPr>
              <a:t>ya da sorgusuz kabul yoluna gidebilecektir. </a:t>
            </a:r>
            <a:endParaRPr lang="tr-TR" sz="3200" dirty="0" smtClean="0">
              <a:solidFill>
                <a:prstClr val="white"/>
              </a:solidFill>
            </a:endParaRPr>
          </a:p>
          <a:p>
            <a:endParaRPr lang="tr-TR" sz="3200" dirty="0">
              <a:solidFill>
                <a:prstClr val="white"/>
              </a:solidFill>
            </a:endParaRPr>
          </a:p>
          <a:p>
            <a:r>
              <a:rPr lang="tr-TR" sz="3200" dirty="0" smtClean="0">
                <a:solidFill>
                  <a:prstClr val="white"/>
                </a:solidFill>
              </a:rPr>
              <a:t>                                                                 </a:t>
            </a:r>
            <a:endParaRPr lang="tr-TR" sz="3200" dirty="0">
              <a:solidFill>
                <a:prstClr val="white"/>
              </a:solidFill>
            </a:endParaRPr>
          </a:p>
          <a:p>
            <a:pPr algn="ctr"/>
            <a:r>
              <a:rPr lang="tr-TR" sz="3200" dirty="0" smtClean="0">
                <a:solidFill>
                  <a:prstClr val="white"/>
                </a:solidFill>
              </a:rPr>
              <a:t> Bu </a:t>
            </a:r>
            <a:r>
              <a:rPr lang="tr-TR" sz="3200" dirty="0">
                <a:solidFill>
                  <a:prstClr val="white"/>
                </a:solidFill>
              </a:rPr>
              <a:t>da yaşamı boyunca pişmanlıklara neden olabilecektir.</a:t>
            </a:r>
            <a:endParaRPr lang="tr-TR" sz="3200" dirty="0" smtClean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3048" y="4781236"/>
            <a:ext cx="353143" cy="36925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8429" y="6765640"/>
            <a:ext cx="353143" cy="36925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518">
            <a:off x="422780" y="6736067"/>
            <a:ext cx="3779720" cy="3315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63328" y="1181100"/>
            <a:ext cx="13218646" cy="94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İNÖNÜ ORTAOKULU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27311" y="4175637"/>
            <a:ext cx="1331989" cy="13077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63328" y="7064492"/>
            <a:ext cx="1682886" cy="17972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13733" y="6881515"/>
            <a:ext cx="864962" cy="9044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567301">
            <a:off x="5626254" y="-2116572"/>
            <a:ext cx="4252155" cy="36723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44" y="8162542"/>
            <a:ext cx="2270973" cy="2124458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1132132" y="3071820"/>
            <a:ext cx="16023736" cy="5873626"/>
            <a:chOff x="0" y="1426677"/>
            <a:chExt cx="21364982" cy="7831502"/>
          </a:xfrm>
        </p:grpSpPr>
        <p:sp>
          <p:nvSpPr>
            <p:cNvPr id="14" name="TextBox 4"/>
            <p:cNvSpPr txBox="1"/>
            <p:nvPr/>
          </p:nvSpPr>
          <p:spPr>
            <a:xfrm>
              <a:off x="50800" y="1426677"/>
              <a:ext cx="21314182" cy="4445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38"/>
                </a:lnSpc>
              </a:pPr>
              <a:r>
                <a:rPr lang="tr-TR" sz="12417" b="1" spc="707" dirty="0" smtClean="0">
                  <a:solidFill>
                    <a:srgbClr val="E5CE4B"/>
                  </a:solidFill>
                  <a:latin typeface="Times New Roman" pitchFamily="18" charset="0"/>
                  <a:cs typeface="Times New Roman" pitchFamily="18" charset="0"/>
                </a:rPr>
                <a:t>Katıldığınız için Teşekkürler</a:t>
              </a:r>
              <a:endParaRPr lang="en-US" sz="12417" b="1" spc="707" dirty="0">
                <a:solidFill>
                  <a:srgbClr val="E5CE4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0" y="6772904"/>
              <a:ext cx="21314182" cy="952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6686"/>
                </a:lnSpc>
              </a:pPr>
              <a:r>
                <a:rPr lang="en-US" sz="2400" b="1" spc="955" dirty="0" smtClean="0">
                  <a:solidFill>
                    <a:srgbClr val="555555"/>
                  </a:solidFill>
                  <a:latin typeface="Times New Roman" pitchFamily="18" charset="0"/>
                  <a:cs typeface="Times New Roman" pitchFamily="18" charset="0"/>
                </a:rPr>
                <a:t>ORTAOKUL </a:t>
              </a:r>
              <a:r>
                <a:rPr lang="tr-TR" sz="2400" b="1" spc="955" dirty="0" smtClean="0">
                  <a:solidFill>
                    <a:srgbClr val="555555"/>
                  </a:solidFill>
                  <a:latin typeface="Times New Roman" pitchFamily="18" charset="0"/>
                  <a:cs typeface="Times New Roman" pitchFamily="18" charset="0"/>
                </a:rPr>
                <a:t>VELİ SUNUMU</a:t>
              </a:r>
              <a:endParaRPr lang="en-US" sz="2400" b="1" spc="955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0" y="8574231"/>
              <a:ext cx="21314182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011"/>
                </a:lnSpc>
              </a:pPr>
              <a:r>
                <a:rPr lang="en-US" sz="2865" b="1" spc="286" dirty="0">
                  <a:solidFill>
                    <a:srgbClr val="555555"/>
                  </a:solidFill>
                  <a:latin typeface="Times New Roman" pitchFamily="18" charset="0"/>
                  <a:cs typeface="Times New Roman" pitchFamily="18" charset="0"/>
                </a:rPr>
                <a:t>2020/2021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42579" y="-2120640"/>
            <a:ext cx="4781008" cy="44246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-832035"/>
            <a:ext cx="4618570" cy="5142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36183" y="1557408"/>
            <a:ext cx="1011087" cy="10572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027" y="7962900"/>
            <a:ext cx="2270973" cy="212445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543745" y="1106262"/>
            <a:ext cx="12153900" cy="956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3200" b="1" dirty="0" smtClean="0">
                <a:solidFill>
                  <a:prstClr val="white"/>
                </a:solidFill>
                <a:latin typeface="+mj-lt"/>
              </a:rPr>
              <a:t>İNÖNÜ ORTAOKULU</a:t>
            </a:r>
            <a:endParaRPr lang="en-US" sz="32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28699" y="4076700"/>
            <a:ext cx="161238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prstClr val="white"/>
                </a:solidFill>
                <a:cs typeface="Times New Roman" pitchFamily="18" charset="0"/>
              </a:rPr>
              <a:t>KAYNAKÇA</a:t>
            </a:r>
          </a:p>
          <a:p>
            <a:pPr algn="ctr"/>
            <a:endParaRPr lang="tr-TR" sz="28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tr-TR" sz="2800" dirty="0" smtClean="0">
                <a:solidFill>
                  <a:prstClr val="white"/>
                </a:solidFill>
                <a:cs typeface="Times New Roman" pitchFamily="18" charset="0"/>
              </a:rPr>
              <a:t>http</a:t>
            </a:r>
            <a:r>
              <a:rPr lang="tr-TR" sz="2800" dirty="0">
                <a:solidFill>
                  <a:prstClr val="white"/>
                </a:solidFill>
                <a:cs typeface="Times New Roman" pitchFamily="18" charset="0"/>
              </a:rPr>
              <a:t>://mbs.meb.gov.tr</a:t>
            </a:r>
            <a:r>
              <a:rPr lang="tr-TR" sz="2800" dirty="0" smtClean="0">
                <a:solidFill>
                  <a:prstClr val="white"/>
                </a:solidFill>
                <a:cs typeface="Times New Roman" pitchFamily="18" charset="0"/>
              </a:rPr>
              <a:t>/, 09.10.2020</a:t>
            </a:r>
          </a:p>
          <a:p>
            <a:pPr marL="514350" indent="-514350">
              <a:buFontTx/>
              <a:buAutoNum type="arabicPeriod"/>
            </a:pPr>
            <a:r>
              <a:rPr lang="tr-TR" sz="2800" dirty="0" smtClean="0">
                <a:solidFill>
                  <a:prstClr val="white"/>
                </a:solidFill>
                <a:cs typeface="Times New Roman" pitchFamily="18" charset="0"/>
              </a:rPr>
              <a:t>7-19 Yaş Aile Eğitimi Programı,  Geleceği Planlama Modülü, Özel Eğitim Rehberlik ve Danışma Hizmetleri Genel Müdürlüğü</a:t>
            </a:r>
          </a:p>
          <a:p>
            <a:pPr marL="514350" indent="-514350">
              <a:buFontTx/>
              <a:buAutoNum type="arabicPeriod"/>
            </a:pPr>
            <a:r>
              <a:rPr lang="tr-TR" sz="2800" dirty="0">
                <a:solidFill>
                  <a:prstClr val="white"/>
                </a:solidFill>
                <a:cs typeface="Times New Roman" pitchFamily="18" charset="0"/>
              </a:rPr>
              <a:t>https://www.pexels.com/tr-tr</a:t>
            </a:r>
            <a:r>
              <a:rPr lang="tr-TR" sz="2800" dirty="0" smtClean="0">
                <a:solidFill>
                  <a:prstClr val="white"/>
                </a:solidFill>
                <a:cs typeface="Times New Roman" pitchFamily="18" charset="0"/>
              </a:rPr>
              <a:t>/, 10.11.2020</a:t>
            </a:r>
          </a:p>
          <a:p>
            <a:pPr marL="514350" indent="-514350" algn="ctr">
              <a:buFontTx/>
              <a:buAutoNum type="arabicPeriod"/>
            </a:pPr>
            <a:endParaRPr lang="tr-TR" sz="2800" dirty="0" smtClean="0">
              <a:solidFill>
                <a:prstClr val="white"/>
              </a:solidFill>
            </a:endParaRPr>
          </a:p>
          <a:p>
            <a:pPr algn="ctr"/>
            <a:endParaRPr lang="tr-TR" sz="2800" dirty="0" smtClean="0">
              <a:solidFill>
                <a:prstClr val="white"/>
              </a:solidFill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013655" y="7817198"/>
            <a:ext cx="121539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2400" b="1" dirty="0" smtClean="0">
                <a:solidFill>
                  <a:prstClr val="white"/>
                </a:solidFill>
                <a:latin typeface="+mj-lt"/>
                <a:cs typeface="Times New Roman" pitchFamily="18" charset="0"/>
              </a:rPr>
              <a:t>GELECEĞİ PLANLAMA </a:t>
            </a:r>
          </a:p>
          <a:p>
            <a:pPr algn="ctr"/>
            <a:r>
              <a:rPr lang="tr-TR" sz="2400" b="1" dirty="0" smtClean="0">
                <a:solidFill>
                  <a:prstClr val="white"/>
                </a:solidFill>
                <a:latin typeface="+mj-lt"/>
                <a:cs typeface="Times New Roman" pitchFamily="18" charset="0"/>
              </a:rPr>
              <a:t>ORTAOKUL VELİ SUNUMU </a:t>
            </a:r>
          </a:p>
          <a:p>
            <a:pPr algn="ctr"/>
            <a:r>
              <a:rPr lang="tr-TR" sz="2400" b="1" dirty="0" smtClean="0">
                <a:solidFill>
                  <a:prstClr val="white"/>
                </a:solidFill>
                <a:latin typeface="+mj-lt"/>
                <a:cs typeface="Times New Roman" pitchFamily="18" charset="0"/>
              </a:rPr>
              <a:t>2020/2021</a:t>
            </a:r>
            <a:endParaRPr lang="en-US" sz="2400" b="1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52146" y="6667500"/>
            <a:ext cx="4499999" cy="48058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40233" y="2777505"/>
            <a:ext cx="6145223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8000" b="1" dirty="0" smtClean="0">
                <a:solidFill>
                  <a:srgbClr val="193C36"/>
                </a:solidFill>
                <a:latin typeface="Forum"/>
              </a:rPr>
              <a:t>Ortaokuldaki Öğrenci Aynı Zamanda Ergenlik Dönemindedir</a:t>
            </a:r>
            <a:endParaRPr lang="en-US" sz="8000" b="1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570216" y="3739306"/>
            <a:ext cx="9911660" cy="1859484"/>
            <a:chOff x="0" y="-1222792"/>
            <a:chExt cx="10945086" cy="247931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9964516" cy="533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 u="sng" dirty="0" smtClean="0">
                  <a:solidFill>
                    <a:schemeClr val="accent6">
                      <a:lumMod val="50000"/>
                    </a:schemeClr>
                  </a:solidFill>
                  <a:latin typeface="Overpass Light Bold"/>
                </a:rPr>
                <a:t> </a:t>
              </a:r>
              <a:endParaRPr lang="en-US" sz="2400" b="1" u="sng" dirty="0">
                <a:solidFill>
                  <a:schemeClr val="accent6">
                    <a:lumMod val="50000"/>
                  </a:schemeClr>
                </a:solidFill>
                <a:latin typeface="Overpass Light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0570" y="-1222792"/>
              <a:ext cx="9964516" cy="2479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endParaRPr lang="tr-TR" sz="2100" dirty="0" smtClean="0">
                <a:solidFill>
                  <a:srgbClr val="193C36"/>
                </a:solidFill>
                <a:latin typeface="Overpass Light Bold"/>
              </a:endParaRPr>
            </a:p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193C36"/>
                  </a:solidFill>
                </a:rPr>
                <a:t>Ergenlik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döneminin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zor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geçmesinin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nedenlerinden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biri</a:t>
              </a:r>
              <a:r>
                <a:rPr lang="en-US" sz="3200" dirty="0">
                  <a:solidFill>
                    <a:srgbClr val="193C36"/>
                  </a:solidFill>
                </a:rPr>
                <a:t> de </a:t>
              </a:r>
              <a:r>
                <a:rPr lang="en-US" sz="3200" dirty="0" err="1">
                  <a:solidFill>
                    <a:srgbClr val="193C36"/>
                  </a:solidFill>
                </a:rPr>
                <a:t>ergenin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bir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yandan</a:t>
              </a:r>
              <a:r>
                <a:rPr lang="en-US" sz="3200" dirty="0">
                  <a:solidFill>
                    <a:srgbClr val="193C36"/>
                  </a:solidFill>
                </a:rPr>
                <a:t> "</a:t>
              </a:r>
              <a:r>
                <a:rPr lang="en-US" sz="3200" dirty="0" err="1">
                  <a:solidFill>
                    <a:srgbClr val="193C36"/>
                  </a:solidFill>
                </a:rPr>
                <a:t>kendini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bulma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ve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kendi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olma</a:t>
              </a:r>
              <a:r>
                <a:rPr lang="en-US" sz="3200" dirty="0">
                  <a:solidFill>
                    <a:srgbClr val="193C36"/>
                  </a:solidFill>
                </a:rPr>
                <a:t>" </a:t>
              </a:r>
              <a:r>
                <a:rPr lang="en-US" sz="3200" dirty="0" err="1">
                  <a:solidFill>
                    <a:srgbClr val="193C36"/>
                  </a:solidFill>
                </a:rPr>
                <a:t>savaşı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verirken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bir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yandan</a:t>
              </a:r>
              <a:r>
                <a:rPr lang="en-US" sz="3200" dirty="0">
                  <a:solidFill>
                    <a:srgbClr val="193C36"/>
                  </a:solidFill>
                </a:rPr>
                <a:t> da </a:t>
              </a:r>
              <a:r>
                <a:rPr lang="en-US" sz="3200" dirty="0" err="1">
                  <a:solidFill>
                    <a:srgbClr val="193C36"/>
                  </a:solidFill>
                </a:rPr>
                <a:t>birçok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seçim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yapmak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zorunda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kalmasıdır</a:t>
              </a:r>
              <a:r>
                <a:rPr lang="en-US" sz="3200" dirty="0">
                  <a:solidFill>
                    <a:srgbClr val="193C36"/>
                  </a:solidFill>
                </a:rPr>
                <a:t>.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3972" y="1049741"/>
            <a:ext cx="1062558" cy="13373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71222" y="-1537881"/>
            <a:ext cx="3525309" cy="39249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67613" y="8307658"/>
            <a:ext cx="1618741" cy="950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33972" y="8504858"/>
            <a:ext cx="832041" cy="334329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7786353" y="2154035"/>
            <a:ext cx="902367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193C36"/>
                </a:solidFill>
                <a:latin typeface="Overpass Light Bold"/>
              </a:rPr>
              <a:t> </a:t>
            </a:r>
            <a:endParaRPr lang="en-US" sz="3200" b="1" dirty="0">
              <a:solidFill>
                <a:srgbClr val="193C36"/>
              </a:solidFill>
              <a:latin typeface="Overpass Light Bold"/>
            </a:endParaRPr>
          </a:p>
        </p:txBody>
      </p:sp>
      <p:sp>
        <p:nvSpPr>
          <p:cNvPr id="17" name="5-Nokta Yıldız 16"/>
          <p:cNvSpPr/>
          <p:nvPr/>
        </p:nvSpPr>
        <p:spPr>
          <a:xfrm>
            <a:off x="7457407" y="4254200"/>
            <a:ext cx="671847" cy="632949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606" y="7277100"/>
            <a:ext cx="3970844" cy="300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9286" y="4452476"/>
            <a:ext cx="4499999" cy="48058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40233" y="2777505"/>
            <a:ext cx="6145223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8000" b="1" dirty="0" smtClean="0">
                <a:solidFill>
                  <a:srgbClr val="193C36"/>
                </a:solidFill>
                <a:latin typeface="Forum"/>
              </a:rPr>
              <a:t>Ortaokuldaki Öğrenci Aynı Zamanda Ergenlik Dönemindedir</a:t>
            </a:r>
            <a:endParaRPr lang="en-US" sz="8000" b="1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05150" y="1533021"/>
            <a:ext cx="9023675" cy="3792870"/>
            <a:chOff x="0" y="-114300"/>
            <a:chExt cx="9964516" cy="505716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9964516" cy="533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 u="sng" dirty="0" smtClean="0">
                  <a:solidFill>
                    <a:srgbClr val="F79646">
                      <a:lumMod val="50000"/>
                    </a:srgbClr>
                  </a:solidFill>
                  <a:latin typeface="Overpass Light Bold"/>
                </a:rPr>
                <a:t> </a:t>
              </a:r>
              <a:endParaRPr lang="en-US" sz="2400" b="1" u="sng" dirty="0">
                <a:solidFill>
                  <a:srgbClr val="F79646">
                    <a:lumMod val="50000"/>
                  </a:srgbClr>
                </a:solidFill>
                <a:latin typeface="Overpass Light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38892"/>
              <a:ext cx="9964516" cy="2003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3200" dirty="0" smtClean="0">
                  <a:solidFill>
                    <a:srgbClr val="193C36"/>
                  </a:solidFill>
                </a:rPr>
                <a:t>Bu </a:t>
              </a:r>
              <a:r>
                <a:rPr lang="en-US" sz="3200" dirty="0" err="1">
                  <a:solidFill>
                    <a:srgbClr val="193C36"/>
                  </a:solidFill>
                </a:rPr>
                <a:t>dönem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ergen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için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arkadaş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seçme</a:t>
              </a:r>
              <a:r>
                <a:rPr lang="en-US" sz="3200" dirty="0">
                  <a:solidFill>
                    <a:srgbClr val="193C36"/>
                  </a:solidFill>
                </a:rPr>
                <a:t>, </a:t>
              </a:r>
              <a:r>
                <a:rPr lang="en-US" sz="3200" dirty="0" err="1">
                  <a:solidFill>
                    <a:srgbClr val="193C36"/>
                  </a:solidFill>
                </a:rPr>
                <a:t>hedef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seçme</a:t>
              </a:r>
              <a:r>
                <a:rPr lang="en-US" sz="3200" dirty="0">
                  <a:solidFill>
                    <a:srgbClr val="193C36"/>
                  </a:solidFill>
                </a:rPr>
                <a:t>, </a:t>
              </a:r>
              <a:r>
                <a:rPr lang="en-US" sz="3200" dirty="0" err="1">
                  <a:solidFill>
                    <a:srgbClr val="193C36"/>
                  </a:solidFill>
                </a:rPr>
                <a:t>meslek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seçme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gibi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pek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çok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seçim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yapma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 smtClean="0">
                  <a:solidFill>
                    <a:srgbClr val="193C36"/>
                  </a:solidFill>
                </a:rPr>
                <a:t>zorun</a:t>
              </a:r>
              <a:r>
                <a:rPr lang="tr-TR" sz="3200" dirty="0" smtClean="0">
                  <a:solidFill>
                    <a:srgbClr val="193C36"/>
                  </a:solidFill>
                </a:rPr>
                <a:t>l</a:t>
              </a:r>
              <a:r>
                <a:rPr lang="en-US" sz="3200" dirty="0" err="1" smtClean="0">
                  <a:solidFill>
                    <a:srgbClr val="193C36"/>
                  </a:solidFill>
                </a:rPr>
                <a:t>uluğu</a:t>
              </a:r>
              <a:r>
                <a:rPr lang="en-US" sz="3200" dirty="0" smtClean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olan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bir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dönemdir</a:t>
              </a:r>
              <a:r>
                <a:rPr lang="en-US" sz="3200" dirty="0">
                  <a:solidFill>
                    <a:srgbClr val="193C36"/>
                  </a:solidFill>
                </a:rPr>
                <a:t>. </a:t>
              </a:r>
              <a:r>
                <a:rPr lang="en-US" sz="3200" dirty="0" err="1">
                  <a:solidFill>
                    <a:srgbClr val="193C36"/>
                  </a:solidFill>
                </a:rPr>
                <a:t>Seçimlerin</a:t>
              </a:r>
              <a:r>
                <a:rPr lang="en-US" sz="3200" dirty="0">
                  <a:solidFill>
                    <a:srgbClr val="193C36"/>
                  </a:solidFill>
                </a:rPr>
                <a:t> en </a:t>
              </a:r>
              <a:r>
                <a:rPr lang="en-US" sz="3200" dirty="0" err="1">
                  <a:solidFill>
                    <a:srgbClr val="193C36"/>
                  </a:solidFill>
                </a:rPr>
                <a:t>zoru</a:t>
              </a:r>
              <a:r>
                <a:rPr lang="en-US" sz="3200" dirty="0">
                  <a:solidFill>
                    <a:srgbClr val="193C36"/>
                  </a:solidFill>
                </a:rPr>
                <a:t>, </a:t>
              </a:r>
              <a:r>
                <a:rPr lang="en-US" sz="3200" b="1" dirty="0" err="1">
                  <a:solidFill>
                    <a:srgbClr val="193C36"/>
                  </a:solidFill>
                </a:rPr>
                <a:t>hedef</a:t>
              </a:r>
              <a:r>
                <a:rPr lang="en-US" sz="3200" b="1" dirty="0">
                  <a:solidFill>
                    <a:srgbClr val="193C36"/>
                  </a:solidFill>
                </a:rPr>
                <a:t> </a:t>
              </a:r>
              <a:r>
                <a:rPr lang="en-US" sz="3200" b="1" dirty="0" err="1">
                  <a:solidFill>
                    <a:srgbClr val="193C36"/>
                  </a:solidFill>
                </a:rPr>
                <a:t>seçmedir</a:t>
              </a:r>
              <a:r>
                <a:rPr lang="en-US" sz="3200" b="1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ve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ergenlerin</a:t>
              </a:r>
              <a:r>
                <a:rPr lang="en-US" sz="3200" dirty="0">
                  <a:solidFill>
                    <a:srgbClr val="193C36"/>
                  </a:solidFill>
                </a:rPr>
                <a:t> en </a:t>
              </a:r>
              <a:r>
                <a:rPr lang="en-US" sz="3200" dirty="0" err="1">
                  <a:solidFill>
                    <a:srgbClr val="193C36"/>
                  </a:solidFill>
                </a:rPr>
                <a:t>zorlandığı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konu</a:t>
              </a:r>
              <a:r>
                <a:rPr lang="en-US" sz="3200" dirty="0">
                  <a:solidFill>
                    <a:srgbClr val="193C36"/>
                  </a:solidFill>
                </a:rPr>
                <a:t> da </a:t>
              </a:r>
              <a:r>
                <a:rPr lang="en-US" sz="3200" dirty="0" err="1">
                  <a:solidFill>
                    <a:srgbClr val="193C36"/>
                  </a:solidFill>
                </a:rPr>
                <a:t>budur</a:t>
              </a:r>
              <a:r>
                <a:rPr lang="en-US" sz="3200" dirty="0">
                  <a:solidFill>
                    <a:srgbClr val="193C36"/>
                  </a:solidFill>
                </a:rPr>
                <a:t>.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3972" y="1049741"/>
            <a:ext cx="1062558" cy="13373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71222" y="-1537881"/>
            <a:ext cx="3525309" cy="39249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67613" y="8307658"/>
            <a:ext cx="1618741" cy="950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33972" y="8504858"/>
            <a:ext cx="832041" cy="3343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34" y="3110128"/>
            <a:ext cx="7556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7580071"/>
            <a:ext cx="3606800" cy="24021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33703">
            <a:off x="-2590800" y="6573734"/>
            <a:ext cx="4499999" cy="48058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40233" y="2777505"/>
            <a:ext cx="6145223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8000" b="1" dirty="0" smtClean="0">
                <a:solidFill>
                  <a:srgbClr val="193C36"/>
                </a:solidFill>
                <a:latin typeface="Forum"/>
              </a:rPr>
              <a:t>Ortaokuldaki Öğrenci Aynı Zamanda Ergenlik Dönemindedir</a:t>
            </a:r>
            <a:endParaRPr lang="en-US" sz="8000" b="1" dirty="0">
              <a:solidFill>
                <a:srgbClr val="193C36"/>
              </a:solidFill>
              <a:latin typeface="Forum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585456" y="4236010"/>
            <a:ext cx="9809697" cy="1143711"/>
            <a:chOff x="0" y="-114300"/>
            <a:chExt cx="10832492" cy="1524948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9964516" cy="533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 u="sng" dirty="0" smtClean="0">
                  <a:solidFill>
                    <a:srgbClr val="F79646">
                      <a:lumMod val="50000"/>
                    </a:srgbClr>
                  </a:solidFill>
                  <a:latin typeface="Overpass Light Bold"/>
                </a:rPr>
                <a:t> </a:t>
              </a:r>
              <a:endParaRPr lang="en-US" sz="2400" b="1" u="sng" dirty="0">
                <a:solidFill>
                  <a:srgbClr val="F79646">
                    <a:lumMod val="50000"/>
                  </a:srgbClr>
                </a:solidFill>
                <a:latin typeface="Overpass Light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67976" y="418924"/>
              <a:ext cx="996451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3200" dirty="0" err="1" smtClean="0">
                  <a:solidFill>
                    <a:srgbClr val="193C36"/>
                  </a:solidFill>
                </a:rPr>
                <a:t>Pek</a:t>
              </a:r>
              <a:r>
                <a:rPr lang="en-US" sz="3200" dirty="0" smtClean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çok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ergen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ya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hedef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aramakta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ya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sık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sık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hedef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değiştirmekte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ya</a:t>
              </a:r>
              <a:r>
                <a:rPr lang="en-US" sz="3200" dirty="0">
                  <a:solidFill>
                    <a:srgbClr val="193C36"/>
                  </a:solidFill>
                </a:rPr>
                <a:t> da </a:t>
              </a:r>
              <a:r>
                <a:rPr lang="en-US" sz="3200" dirty="0" err="1">
                  <a:solidFill>
                    <a:srgbClr val="193C36"/>
                  </a:solidFill>
                </a:rPr>
                <a:t>seçtiği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hedefe</a:t>
              </a:r>
              <a:r>
                <a:rPr lang="en-US" sz="3200" dirty="0">
                  <a:solidFill>
                    <a:srgbClr val="193C36"/>
                  </a:solidFill>
                </a:rPr>
                <a:t> </a:t>
              </a:r>
              <a:r>
                <a:rPr lang="en-US" sz="3200" dirty="0" err="1">
                  <a:solidFill>
                    <a:srgbClr val="193C36"/>
                  </a:solidFill>
                </a:rPr>
                <a:t>güvenememektedir</a:t>
              </a:r>
              <a:r>
                <a:rPr lang="en-US" sz="3200" dirty="0">
                  <a:solidFill>
                    <a:srgbClr val="193C36"/>
                  </a:solidFill>
                </a:rPr>
                <a:t>.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3972" y="1049741"/>
            <a:ext cx="1062558" cy="13373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71222" y="-1537881"/>
            <a:ext cx="3525309" cy="39249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67613" y="8307658"/>
            <a:ext cx="1618741" cy="950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33972" y="8504858"/>
            <a:ext cx="832041" cy="334329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0" y="4517352"/>
            <a:ext cx="7556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898" y="7403555"/>
            <a:ext cx="3809210" cy="2536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92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6400" b="1" dirty="0" smtClean="0">
                <a:solidFill>
                  <a:srgbClr val="193C36"/>
                </a:solidFill>
                <a:latin typeface="Forum"/>
              </a:rPr>
              <a:t>GELECEĞİ PLANLAMADAN ÖNCE</a:t>
            </a:r>
            <a:endParaRPr lang="en-US" sz="6400" b="1" dirty="0">
              <a:solidFill>
                <a:srgbClr val="193C36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36614" y="5519558"/>
            <a:ext cx="6614771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3200" dirty="0" smtClean="0">
                <a:solidFill>
                  <a:srgbClr val="193C36"/>
                </a:solidFill>
                <a:cs typeface="Times New Roman" pitchFamily="18" charset="0"/>
              </a:rPr>
              <a:t>Öğrencinin </a:t>
            </a:r>
            <a:r>
              <a:rPr lang="tr-TR" sz="3200" dirty="0">
                <a:solidFill>
                  <a:srgbClr val="193C36"/>
                </a:solidFill>
                <a:cs typeface="Times New Roman" pitchFamily="18" charset="0"/>
              </a:rPr>
              <a:t>g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eleceği</a:t>
            </a:r>
            <a:r>
              <a:rPr lang="tr-TR" sz="3200" dirty="0" err="1" smtClean="0">
                <a:solidFill>
                  <a:srgbClr val="193C36"/>
                </a:solidFill>
                <a:cs typeface="Times New Roman" pitchFamily="18" charset="0"/>
              </a:rPr>
              <a:t>ni</a:t>
            </a: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planlamadan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önce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yaşamı</a:t>
            </a:r>
            <a:r>
              <a:rPr lang="tr-TR" sz="3200" dirty="0" smtClean="0">
                <a:solidFill>
                  <a:srgbClr val="193C36"/>
                </a:solidFill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daki</a:t>
            </a: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93C36"/>
                </a:solidFill>
                <a:cs typeface="Times New Roman" pitchFamily="18" charset="0"/>
              </a:rPr>
              <a:t>öncelikleri</a:t>
            </a:r>
            <a:r>
              <a:rPr lang="tr-TR" sz="3200" b="1" dirty="0" smtClean="0">
                <a:solidFill>
                  <a:srgbClr val="193C36"/>
                </a:solidFill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193C36"/>
                </a:solidFill>
                <a:cs typeface="Times New Roman" pitchFamily="18" charset="0"/>
              </a:rPr>
              <a:t>i </a:t>
            </a:r>
            <a:r>
              <a:rPr lang="en-US" sz="3200" b="1" dirty="0" err="1" smtClean="0">
                <a:solidFill>
                  <a:srgbClr val="193C36"/>
                </a:solidFill>
                <a:cs typeface="Times New Roman" pitchFamily="18" charset="0"/>
              </a:rPr>
              <a:t>belirleme</a:t>
            </a:r>
            <a:r>
              <a:rPr lang="tr-TR" sz="3200" b="1" dirty="0" smtClean="0">
                <a:solidFill>
                  <a:srgbClr val="193C36"/>
                </a:solidFill>
                <a:cs typeface="Times New Roman" pitchFamily="18" charset="0"/>
              </a:rPr>
              <a:t>si</a:t>
            </a:r>
            <a:r>
              <a:rPr lang="en-US" sz="3200" b="1" dirty="0" smtClean="0">
                <a:solidFill>
                  <a:srgbClr val="193C36"/>
                </a:solidFill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193C36"/>
                </a:solidFill>
                <a:cs typeface="Times New Roman" pitchFamily="18" charset="0"/>
              </a:rPr>
              <a:t>kendi</a:t>
            </a:r>
            <a:r>
              <a:rPr lang="tr-TR" sz="3200" b="1" dirty="0" smtClean="0">
                <a:solidFill>
                  <a:srgbClr val="193C36"/>
                </a:solidFill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193C36"/>
                </a:solidFill>
                <a:cs typeface="Times New Roman" pitchFamily="18" charset="0"/>
              </a:rPr>
              <a:t>e </a:t>
            </a:r>
            <a:r>
              <a:rPr lang="en-US" sz="3200" b="1" dirty="0" err="1">
                <a:solidFill>
                  <a:srgbClr val="193C36"/>
                </a:solidFill>
                <a:cs typeface="Times New Roman" pitchFamily="18" charset="0"/>
              </a:rPr>
              <a:t>hedefler</a:t>
            </a:r>
            <a:r>
              <a:rPr lang="en-US" sz="3200" b="1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93C36"/>
                </a:solidFill>
                <a:cs typeface="Times New Roman" pitchFamily="18" charset="0"/>
              </a:rPr>
              <a:t>koyma</a:t>
            </a:r>
            <a:r>
              <a:rPr lang="tr-TR" sz="3200" b="1" dirty="0" err="1" smtClean="0">
                <a:solidFill>
                  <a:srgbClr val="193C36"/>
                </a:solidFill>
                <a:cs typeface="Times New Roman" pitchFamily="18" charset="0"/>
              </a:rPr>
              <a:t>sı</a:t>
            </a:r>
            <a:r>
              <a:rPr lang="en-US" sz="3200" b="1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önemli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bir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durumdur</a:t>
            </a:r>
            <a:r>
              <a:rPr lang="en-US" sz="2800" dirty="0">
                <a:solidFill>
                  <a:srgbClr val="193C36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80" y="3636939"/>
            <a:ext cx="85883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5" y="7886700"/>
            <a:ext cx="2653178" cy="1767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92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6400" b="1" dirty="0" smtClean="0">
                <a:solidFill>
                  <a:srgbClr val="193C36"/>
                </a:solidFill>
                <a:latin typeface="Forum"/>
              </a:rPr>
              <a:t>GELECEĞİ PLANLAMADAN ÖNCE</a:t>
            </a:r>
            <a:endParaRPr lang="en-US" sz="6400" b="1" dirty="0">
              <a:solidFill>
                <a:srgbClr val="193C36"/>
              </a:solidFill>
              <a:latin typeface="For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57800" y="5440680"/>
            <a:ext cx="6767171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3200" dirty="0" smtClean="0">
                <a:solidFill>
                  <a:srgbClr val="193C36"/>
                </a:solidFill>
                <a:cs typeface="Times New Roman" pitchFamily="18" charset="0"/>
              </a:rPr>
              <a:t>Öğrencinin 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93C36"/>
                </a:solidFill>
                <a:cs typeface="Times New Roman" pitchFamily="18" charset="0"/>
              </a:rPr>
              <a:t>yeteneklerine</a:t>
            </a:r>
            <a:r>
              <a:rPr lang="en-US" sz="3200" b="1" dirty="0" smtClean="0">
                <a:solidFill>
                  <a:srgbClr val="193C36"/>
                </a:solidFill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193C36"/>
                </a:solidFill>
                <a:cs typeface="Times New Roman" pitchFamily="18" charset="0"/>
              </a:rPr>
              <a:t>ilgilerine</a:t>
            </a:r>
            <a:r>
              <a:rPr lang="en-US" sz="3200" b="1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uygun</a:t>
            </a: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193C36"/>
                </a:solidFill>
                <a:cs typeface="Times New Roman" pitchFamily="18" charset="0"/>
              </a:rPr>
              <a:t>sahip</a:t>
            </a:r>
            <a:r>
              <a:rPr lang="en-US" sz="3200" b="1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93C36"/>
                </a:solidFill>
                <a:cs typeface="Times New Roman" pitchFamily="18" charset="0"/>
              </a:rPr>
              <a:t>olduğu</a:t>
            </a:r>
            <a:r>
              <a:rPr lang="en-US" sz="3200" b="1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93C36"/>
                </a:solidFill>
                <a:cs typeface="Times New Roman" pitchFamily="18" charset="0"/>
              </a:rPr>
              <a:t>güçlerle</a:t>
            </a:r>
            <a:r>
              <a:rPr lang="en-US" sz="3200" b="1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ulaşacağı</a:t>
            </a: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türden</a:t>
            </a: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hedefler</a:t>
            </a: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belirlemesi</a:t>
            </a: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çok</a:t>
            </a: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önemlidir</a:t>
            </a:r>
            <a:r>
              <a:rPr lang="en-US" sz="3200" dirty="0" smtClean="0">
                <a:solidFill>
                  <a:srgbClr val="193C36"/>
                </a:solidFill>
                <a:cs typeface="Times New Roman" pitchFamily="18" charset="0"/>
              </a:rPr>
              <a:t>. </a:t>
            </a:r>
            <a:endParaRPr lang="en-US" sz="3200" dirty="0">
              <a:solidFill>
                <a:srgbClr val="193C36"/>
              </a:solidFill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027" y="8043671"/>
            <a:ext cx="2270973" cy="212445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35" y="4364507"/>
            <a:ext cx="484665" cy="91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077" y="3273511"/>
            <a:ext cx="3715950" cy="5611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18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92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6400" b="1" dirty="0" smtClean="0">
                <a:solidFill>
                  <a:srgbClr val="193C36"/>
                </a:solidFill>
                <a:latin typeface="Forum"/>
              </a:rPr>
              <a:t>GELECEĞİ PLANLAMADAN ÖNCE</a:t>
            </a:r>
            <a:endParaRPr lang="en-US" sz="6400" b="1" dirty="0">
              <a:solidFill>
                <a:srgbClr val="193C36"/>
              </a:solidFill>
              <a:latin typeface="For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35828" y="5212036"/>
            <a:ext cx="630997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smtClean="0">
                <a:solidFill>
                  <a:srgbClr val="193C36"/>
                </a:solidFill>
                <a:latin typeface="Overpass Light Bold"/>
              </a:rPr>
              <a:t> 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Bu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doğrultuda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hedefini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belirleyen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gencin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ailesinin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93C36"/>
                </a:solidFill>
                <a:cs typeface="Times New Roman" pitchFamily="18" charset="0"/>
              </a:rPr>
              <a:t>beklentileri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 de </a:t>
            </a:r>
            <a:r>
              <a:rPr lang="en-US" sz="3200" dirty="0" err="1" smtClean="0">
                <a:solidFill>
                  <a:srgbClr val="193C36"/>
                </a:solidFill>
                <a:cs typeface="Times New Roman" pitchFamily="18" charset="0"/>
              </a:rPr>
              <a:t>önemlidir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rgbClr val="193C36"/>
                </a:solidFill>
                <a:cs typeface="Times New Roman" pitchFamily="18" charset="0"/>
              </a:rPr>
              <a:t>Bu </a:t>
            </a:r>
            <a:r>
              <a:rPr lang="en-US" sz="3200" b="1" dirty="0" err="1">
                <a:solidFill>
                  <a:srgbClr val="193C36"/>
                </a:solidFill>
                <a:cs typeface="Times New Roman" pitchFamily="18" charset="0"/>
              </a:rPr>
              <a:t>beklentiler</a:t>
            </a:r>
            <a:r>
              <a:rPr lang="en-US" sz="3200" b="1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93C36"/>
                </a:solidFill>
                <a:cs typeface="Times New Roman" pitchFamily="18" charset="0"/>
              </a:rPr>
              <a:t>gerçekçi</a:t>
            </a:r>
            <a:r>
              <a:rPr lang="en-US" sz="3200" b="1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93C36"/>
                </a:solidFill>
                <a:cs typeface="Times New Roman" pitchFamily="18" charset="0"/>
              </a:rPr>
              <a:t>değilse</a:t>
            </a:r>
            <a:r>
              <a:rPr lang="en-US" sz="3200" b="1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93C36"/>
                </a:solidFill>
                <a:cs typeface="Times New Roman" pitchFamily="18" charset="0"/>
              </a:rPr>
              <a:t>ergen</a:t>
            </a:r>
            <a:r>
              <a:rPr lang="en-US" sz="3200" b="1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93C36"/>
                </a:solidFill>
                <a:cs typeface="Times New Roman" pitchFamily="18" charset="0"/>
              </a:rPr>
              <a:t>üzerinde</a:t>
            </a:r>
            <a:r>
              <a:rPr lang="en-US" sz="3200" b="1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93C36"/>
                </a:solidFill>
                <a:cs typeface="Times New Roman" pitchFamily="18" charset="0"/>
              </a:rPr>
              <a:t>gerginliğe</a:t>
            </a:r>
            <a:r>
              <a:rPr lang="en-US" sz="3200" b="1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93C36"/>
                </a:solidFill>
                <a:cs typeface="Times New Roman" pitchFamily="18" charset="0"/>
              </a:rPr>
              <a:t>neden</a:t>
            </a:r>
            <a:r>
              <a:rPr lang="en-US" sz="3200" b="1" dirty="0">
                <a:solidFill>
                  <a:srgbClr val="193C36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93C36"/>
                </a:solidFill>
                <a:cs typeface="Times New Roman" pitchFamily="18" charset="0"/>
              </a:rPr>
              <a:t>olabilir</a:t>
            </a:r>
            <a:r>
              <a:rPr lang="en-US" sz="3200" dirty="0">
                <a:solidFill>
                  <a:srgbClr val="193C36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076" y="4000500"/>
            <a:ext cx="11334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465" y="6236659"/>
            <a:ext cx="6350000" cy="422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18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1167</Words>
  <Application>Microsoft Office PowerPoint</Application>
  <PresentationFormat>Özel</PresentationFormat>
  <Paragraphs>151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20</vt:i4>
      </vt:variant>
      <vt:variant>
        <vt:lpstr>Slayt Başlıkları</vt:lpstr>
      </vt:variant>
      <vt:variant>
        <vt:i4>33</vt:i4>
      </vt:variant>
    </vt:vector>
  </HeadingPairs>
  <TitlesOfParts>
    <vt:vector size="59" baseType="lpstr">
      <vt:lpstr>Overpass Light</vt:lpstr>
      <vt:lpstr>Arial</vt:lpstr>
      <vt:lpstr>Forum</vt:lpstr>
      <vt:lpstr>Calibri</vt:lpstr>
      <vt:lpstr>Times New Roman</vt:lpstr>
      <vt:lpstr>Overpass Light Bold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Playful Organic Freelance Graphic Designer Marketing Presentation</dc:title>
  <cp:lastModifiedBy>REHBERLİK</cp:lastModifiedBy>
  <cp:revision>53</cp:revision>
  <dcterms:created xsi:type="dcterms:W3CDTF">2006-08-16T00:00:00Z</dcterms:created>
  <dcterms:modified xsi:type="dcterms:W3CDTF">2021-05-27T07:28:50Z</dcterms:modified>
  <dc:identifier>DAENAHNr0fE</dc:identifier>
</cp:coreProperties>
</file>